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notesMasterIdLst>
    <p:notesMasterId r:id="rId3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33" Type="http://schemas.openxmlformats.org/officeDocument/2006/relationships/theme" Target="theme/theme1.xml"/><Relationship Id="rId34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Grundlage: Sonderdruck Kapitel 19 des Whitepapers 'Agentic Software Development — Enterprise Architecture with AI Agents' (v3.0). Alle Angaben sind aus dem Quellcode erhoben (Stand 0.30.0, 9.8.2026). Design orientiert an softwarefabrik.io (dunkles Industrie-Theme, Bernstein-Akzent, Produktionsstraßen-Motiv).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Alle Statuswechsel an genau einer Stelle (RunOrchestrationService, ~1.580 Zeilen; RunStatusTransitions) — unerlaubte Übergänge werfen InvalidRunStateTransitionException statt still zu passieren. 13 Zustände: DRAFT, READY, PREPARING, RUNNING, WAITING_FOR_APPROVAL, PAUSED, VALIDATING, NEEDS_CORRECTION, WAITING_FOR_PR, COMPLETED, FAILED, TIMEOUT, CANCELLED.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Merksatz zu Station 3: 'Sonst wäre die signierte Zusage Fassade.' Die zweite Freigabe darf nichts Neues erzeugen — sie besiegelt den geprüften Stand.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Kernerfahrung: 'Agentische Systeme scheitern an den Übergängen zwischen Automatismen, nicht in ihnen.' — Der Branch-Zustand nach einem abgebrochenen Merge ist so ein Übergang.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Zitat aus 19.9: 'Vendor-Neutralität wurde durch einen Test billig.' Ohne die ArchUnit-Regeln wäre die Kopplung längst durch die Schichten diffundiert.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Der Abo-Fehler wäre erst auf der Rechnung sichtbar geworden — ein Beispiel für 'stille' Fehlerklassen, gegen die das System systematisch entworfen ist.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Konfiguration der Container-Sandbox laut Deployment-Sicht: --cpus 2 --memory 4g --pids-limit 512 --read-only --network=none. Einschränkung (19.9): Container-Sandbox ist nicht der Default; ohne Container-Runtime Rückfall auf Prozessisolation.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Warum die Mischung? Ein Gate nur aus LLM-Urteilen wäre selbst nichtdeterministisch. Statische Reviewer finden deterministisch genau das, was ein Modell nicht zuverlässig findet.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Confidence Scoring ist umgesetzt, aber ohne den im Konzept skizzierten AOP-Aspekt — der hätte Nachvollziehbarkeit verschlechtert ohne funktionalen Gewinn. Gate-Entscheidung wird am Run persistiert und geht in Warum-Trace und Audit-Export ein.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Einschränkung aus dem Text: Die Isolation ist an den interaktiven Pfaden verankert; die asynchrone Ausführungsschicht löst den Mandanten über einen eigenen Resolver auf.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Das Anwenden eines Profils veröffentlicht eine neue signierte Policy-Version und erzeugt ein attestiertes Ereignis. Präziser Begriff aus dem Text: 'technische Kontrollprofile mit Bezug zu ausgewählten Anforderungen'.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Empfehlung fürs Selbststudium: erst Slides 3–12 (System und Ausführung), dann 13–22 (Neutralität, Guardrails, Governance, Betrieb), zuletzt 23–25 (Lessons Learned, Grenzen, Roadmap). Am Ende Selbsttest.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Implementierung: AuditService.erfasse verkettet und signiert unter einem Monitor; AttestierungService.verifiziereKette prüft. Merksatz: Auch die Ablehnung ist Nachweis.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Der Warum-Trace erzwang rückwirkend, dass zwei Ereignisse (Modellauflösung, Gate-Ergebnis) überhaupt entstehen — Attestierungslücken wurden dafür geschlossen. Das Fünf-Schichten-Memory-Modell aus Kapitel 8 hat sich in der Praxis auf diese vier Formen reduziert.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Die Fabrik unterwirft sich selbst denselben Mechanismen: buildbrechende Architektur-Tests, Coverage-Schwellen, Secret-Scan, SBOM, Dependency-Scan, CI als Gate. 'Ein Werkzeug für disziplinierte Entwicklung, das selbst undiszipliniert entwickelt würde, wäre kein glaubwürdiger Beleg.'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Ausdrücklich bestätigt wurden: Orchestrator-Prinzip, eigener Schichtbegriff für Guardrails, eigener Prüfer für Claim Verification, deklarative Konfiguration im Repository, geteilter Wissensstand über versionierte Dateien. ADR-4 präzisiert: Git ist Zustandsträger, aber nicht die alleinige Wahrheit — der autoritative Zustand liegt in der DB, weil git log Auditorfragen (welche Policy, welches Modell, wessen Freigabe) nicht beantwortet.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Auch dokumentiert: Test-Isolationsdefekt (ein Integrationstest committet unter Bedingungen ins reale Repository), Container-Sandbox nicht Default, undifferenzierter Verifikationsstatus unsignierter Legacy-Auditdaten.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Tragende Prinzipien: Single Writer per Workspace · Parallelism by Dependency (Owned/Read-only/Protected Paths) · Contracts before Parallel Implementation · zweistufige Verifikation (Task-Gate + Integration Gate) · Workspace Leases mit Ablauf und Herzschlag · Rule Loop und Fail Closed auch auf Workflow-Ebene. Bemerkenswerte Details: Merge in Planreihenfolge, nicht Fertigstellungsreihenfolge; verworfener Branch macht das Integration Gate FAILED; von 8 Replanning-Gründen zählen nur 6 als neue Information — Umordnen zählt nicht; Coverage-Spalten bewusst nullable (kein Bericht ≠ 0 %); Rollback-Quote ist ausgewiesene Untergrenze, misst den Revert, nicht den Defekt. Nicht-Ziele: freie Agent-zu-Agent-Chats, unbegrenzte Parallelität, autonomes Produktionsdeployment, Kubernetes-Pflicht, unbelegte Produktivitätsversprechen.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Diese acht Sätze tragen die Argumentation des gesamten Kapitels und tauchen in Varianten in 19.3, 19.5, 19.6, 19.8 und 19.10 auf.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Antworten: (1) Ein vor der Policy-Aktivierung angelegter Run würde sie sonst umgehen; Trace und Export sollen die real durchgesetzte Version ausweisen. (2) Plan-Run committet nur plans/, kein Build-Gate — Planung ohne Schreibrisiko ist automatisierbar; Build-Run ändert Code auf isoliertem Branch. (3) Build fehlgeschlagen, Gate blockiert, Merge-Konflikt, rote CI am PR. (4) Ein Gate, dessen Ausfall wie Erfolg aussieht, erzeugt Vertrauen, das es nicht deckt. (5) Behauptungen über den Code (Claim Verification) — dort sitzt der Selbstbetrug agentischer Systeme. (6) Sonst wählt die CLI stillschweigend den kostenpflichtigen Pfad; sichtbar erst auf der Rechnung. (7) Was der Agent liest, muss ein Mensch reviewen und ein Auditor zitieren können — Ähnlichkeitssuche erfüllt beides nicht. (8) Sonst ist die Signatur nach dem Datenbank-Roundtrip nicht byte-stabil. (9) Je Branch/Worktree schreibt genau ein Agent; Parallelität liegt zwischen isolierten Tasks und Runs auf der Workflow-Ebene. (10) Gemessen wird der Revert-Commit als Tatsache; händisch rückgängig gemachte Änderungen ohne Revert-Vermerk tauchen nicht auf — und nur verankerte Auslieferungen stehen im Nenner.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Ende der Selbststudium-Einheit. Empfohlene Wiederholung: Merksätze (Folie 26) und Selbsttest (Folie 27) nach einigen Tagen erneut durchgehen.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Kernsatz aus 19.1. Der Unterschied zur CLI ist der Unterschied zwischen Werkzeug und Prozess. Die Fabrik besitzt den Prozess, nicht den Editor.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Merkhilfe: Erfassen → Spezifizieren → Ausführen → Prüfen → Übergeben → Belegen. Schritt 2 ist der Punkt, an dem menschliche Absicht maschinenlesbar wird; Schritt 6 macht alles nachweisbar.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Spring-Boot-4-Fallstricke für Nachbauer: Jackson 3 (tools.jackson) ist Standard und wird auto-konfiguriert, Jackson 2 nicht mehr; Signaturen über persistierte Daten brauchen auf Millisekunden trunkierte Zeitstempel (siehe Slide Audit-Hashkette). Zuwachs 0.21.0–0.30.0 fast vollständig durch die Workflow-Ebene (V40–V54).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Prüfungsfrage-tauglich: Warum kein Vektorspeicher, keine Web-IDE, kein SaaS? Antwort jeweils: Governance und Souveränität schlagen Komfort. Details zum Vektorspeicher auf der Gedächtnis-Folie.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Gegenüber dem Konzept-Systemkontext (Kapitel 3 des Whitepapers) sind Auditor und Administrator eigenständige Akteure geworden — direkte Konsequenz des Governance-Anspruchs.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Slice-Gruppen: Spezifikation (wizard, projectdefinition, prompt, agent, team), Ausführung (run, execution, conductor, git, validation, skills, sdlc), Bewertung (review, qualitygate), Governance (policy, audit, mandant, security, settings, secrets, license), Blatt-Slices (provenance, export, guardrails, observability, contract, kennzahlen), Workflow-Ebene (workflow, Feature-Flag aus). Altschuld heute: Modulzyklen + 13 direkte web→JpaRepository-Zugriffe — gezählt und sichtbar statt implizit.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V26–V33 sind ausschließlich Mandanten- und Nachweisstrukturen — dieser Block bestimmt rückwirkend, wo im Ablauf überhaupt Ereignisse entstehen müssen (siehe Lessons Learned, Punkt 3). Vollständig: 58 Tabellen in 52 Flyway-Migrationen.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518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315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softwarefabrik.io · Sonderdruck Kapitel 19 · Whitepaper v3.0 · Release 0.30.0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155448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 SoftwareFabrik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640080" y="251460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Von der Referenzarchitektur zum System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640080" y="320040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Eine Control Plane für den kontrollierten Einsatz von Coding-Agenten —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Aufbau, Governance und Grenzen einer Referenzimplementierung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40080" y="4434840"/>
            <a:ext cx="2377440" cy="502920"/>
          </a:xfrm>
          <a:prstGeom prst="roundRect">
            <a:avLst>
              <a:gd name="adj" fmla="val 10909"/>
            </a:avLst>
          </a:prstGeom>
          <a:solidFill>
            <a:srgbClr val="272D35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640080" y="443484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 · SPEZIFIZIEREN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46120" y="4434840"/>
            <a:ext cx="2377440" cy="502920"/>
          </a:xfrm>
          <a:prstGeom prst="roundRect">
            <a:avLst>
              <a:gd name="adj" fmla="val 10909"/>
            </a:avLst>
          </a:prstGeom>
          <a:solidFill>
            <a:srgbClr val="272D35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3246120" y="443484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 · AUSFÜHREN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852160" y="4434840"/>
            <a:ext cx="2377440" cy="502920"/>
          </a:xfrm>
          <a:prstGeom prst="roundRect">
            <a:avLst>
              <a:gd name="adj" fmla="val 10909"/>
            </a:avLst>
          </a:prstGeom>
          <a:solidFill>
            <a:srgbClr val="272D35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5852160" y="443484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 · PRÜFEN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8458200" y="4434840"/>
            <a:ext cx="2377440" cy="502920"/>
          </a:xfrm>
          <a:prstGeom prst="roundRect">
            <a:avLst>
              <a:gd name="adj" fmla="val 10909"/>
            </a:avLst>
          </a:prstGeom>
          <a:solidFill>
            <a:srgbClr val="272D35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8458200" y="443484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 · BELEGEN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40080" y="603504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Selbststudium · Martin Janda · martin@janda.io · Lizenz CC BY 4.0 · Stand: 9. August 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518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19.3 · AUSFÜHRUNGSMODELL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 Run: zwei Arten, sieben Phasen, 13 Zustände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5577840" cy="2331720"/>
          </a:xfrm>
          <a:prstGeom prst="roundRect">
            <a:avLst>
              <a:gd name="adj" fmla="val 2353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77240" y="1554480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FA8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Plan-Run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77240" y="1920240"/>
            <a:ext cx="512064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Analysiert den Ist-Stand, schlägt nächste Schritte vor</a:t>
            </a:r>
            <a:endParaRPr lang="en-US" sz="1150" dirty="0"/>
          </a:p>
          <a:p>
            <a:pPr marL="127000" indent="-1270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Committet nur Dateien unter plans/ — alles andere wird verworfen; kein Build-Gate</a:t>
            </a:r>
            <a:endParaRPr lang="en-US" sz="1150" dirty="0"/>
          </a:p>
          <a:p>
            <a:pPr marL="127000" indent="-1270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Vorschläge landen als Backlog-Elemente (plan_item) mit Abhängigkeiten in der DB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6355080" y="1371600"/>
            <a:ext cx="5349240" cy="2331720"/>
          </a:xfrm>
          <a:prstGeom prst="roundRect">
            <a:avLst>
              <a:gd name="adj" fmla="val 2353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6629400" y="1554480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58B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Build-Run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629400" y="1920240"/>
            <a:ext cx="484632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Setzt ein Backlog-Element tatsächlich um</a:t>
            </a:r>
            <a:endParaRPr lang="en-US" sz="1150" dirty="0"/>
          </a:p>
          <a:p>
            <a:pPr marL="127000" indent="-1270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 auf isoliertem Branch (sdlc/run-&lt;id&gt;), validiert, gemergt oder als Pull Request übergeben</a:t>
            </a:r>
            <a:endParaRPr lang="en-US" sz="1150" dirty="0"/>
          </a:p>
          <a:p>
            <a:pPr marL="127000" indent="-1270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Asymmetrie ist Absicht: Planung ohne Schreibrisiko → automatisierbar (Routinen)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502920" y="3931920"/>
            <a:ext cx="11201400" cy="777240"/>
          </a:xfrm>
          <a:prstGeom prst="roundRect">
            <a:avLst>
              <a:gd name="adj" fmla="val 7059"/>
            </a:avLst>
          </a:prstGeom>
          <a:solidFill>
            <a:srgbClr val="272D35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777240" y="3931920"/>
            <a:ext cx="10652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Intake → Prompt-Assembly → Workspace-Preparation → Execution → Validation → Correction → Completion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02920" y="4937760"/>
            <a:ext cx="11201400" cy="1371600"/>
          </a:xfrm>
          <a:prstGeom prst="roundRect">
            <a:avLst>
              <a:gd name="adj" fmla="val 4000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777240" y="5074920"/>
            <a:ext cx="10607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Drei Zustände tragen die Argumentation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777240" y="544068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04000"/>
              </a:lnSpc>
              <a:spcAft>
                <a:spcPts val="3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WAITING_FOR_APPROVAL — der Mensch ist ein Zustand im System, kein Nebenprozess (Human Authority als Zustandsmaschine)</a:t>
            </a:r>
            <a:endParaRPr lang="en-US" sz="1150" dirty="0"/>
          </a:p>
          <a:p>
            <a:pPr marL="127000" indent="-127000">
              <a:lnSpc>
                <a:spcPct val="104000"/>
              </a:lnSpc>
              <a:spcAft>
                <a:spcPts val="3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NEEDS_CORRECTION — Fehlschlag ist regulärer Zustand mit definiertem Ausgang, kein Abbruch</a:t>
            </a:r>
            <a:endParaRPr lang="en-US" sz="1150" dirty="0"/>
          </a:p>
          <a:p>
            <a:pPr marL="127000" indent="-127000">
              <a:lnSpc>
                <a:spcPct val="104000"/>
              </a:lnSpc>
              <a:spcAft>
                <a:spcPts val="3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WAITING_FOR_PR — die Realität des Zielrepositories (fremde CI, fremde Reviewer) ist im Modell abgebildet</a:t>
            </a:r>
            <a:endParaRPr lang="en-US" sz="11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518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19.3 · ABLAUF EINES BUILD-RUNS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Vier konzeptionell bemerkenswerte Stationen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02920" y="1417320"/>
            <a:ext cx="5486400" cy="2331720"/>
          </a:xfrm>
          <a:prstGeom prst="roundRect">
            <a:avLst>
              <a:gd name="adj" fmla="val 2353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31520" y="1618488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234440" y="1618488"/>
            <a:ext cx="4526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Policy-Prüfung zweimal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58952" y="2286000"/>
            <a:ext cx="4974336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10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Vor der Anlage (Adapter erlaubt? Attestierungspflicht? Lizenz?) und erneut beim Start — sonst würde ein früher angelegter Run eine später aktivierte Policy umgehen. Auch die Ablehnung ist Nachweis (RUN_POLICY_DENIED).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217920" y="1417320"/>
            <a:ext cx="5486400" cy="2331720"/>
          </a:xfrm>
          <a:prstGeom prst="roundRect">
            <a:avLst>
              <a:gd name="adj" fmla="val 2353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6446520" y="1618488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949440" y="1618488"/>
            <a:ext cx="4526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Projektpersistenter Workspace, Branch-Isolation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473952" y="2286000"/>
            <a:ext cx="4974336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10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Workspace gehört dem Projekt, nicht dem Run; Base-Branch wird vor dem Abzweig auf den Remote-Stand vorgespult; Run arbeitet auf sdlc/run-&lt;id&gt;. Spezifikation, MEMORY.md und Guardrails werden hineinprojiziert.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02920" y="3904488"/>
            <a:ext cx="5486400" cy="2331720"/>
          </a:xfrm>
          <a:prstGeom prst="roundRect">
            <a:avLst>
              <a:gd name="adj" fmla="val 2353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731520" y="4105656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234440" y="4105656"/>
            <a:ext cx="4526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Zwei Approval-Punkte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58952" y="4773168"/>
            <a:ext cx="4974336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10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Freigabe vor der Execution — regulierte Profile verlangen ein zweites Vier-Augen-Gate vor dem Merge. Die Fortsetzung führt nicht erneut aus, sondern finalisiert nur den validierten Stand.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217920" y="3904488"/>
            <a:ext cx="5486400" cy="2331720"/>
          </a:xfrm>
          <a:prstGeom prst="roundRect">
            <a:avLst>
              <a:gd name="adj" fmla="val 2353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6446520" y="4105656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6949440" y="4105656"/>
            <a:ext cx="4526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Abschluss an der Repository-Realität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473952" y="4773168"/>
            <a:ext cx="4974336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10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Lokaler Merge oder Push + PR; Warten auf grüne CI. Backlog-Element wird erst mit dem Merge DONE. Geschlossener Kreis: planen → bauen → prüfen → mergen → neu planen.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518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19.3 · DER REGELKREIS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Korrekturschleife statt Retry — Befunde werden Eingaben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11201400" cy="1828800"/>
          </a:xfrm>
          <a:prstGeom prst="roundRect">
            <a:avLst>
              <a:gd name="adj" fmla="val 3000"/>
            </a:avLst>
          </a:prstGeom>
          <a:solidFill>
            <a:srgbClr val="272D35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77240" y="1536192"/>
            <a:ext cx="10607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Vier Ereignisse speisen dieselbe Schleife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777240" y="1965960"/>
            <a:ext cx="2560320" cy="960120"/>
          </a:xfrm>
          <a:prstGeom prst="roundRect">
            <a:avLst>
              <a:gd name="adj" fmla="val 5714"/>
            </a:avLst>
          </a:prstGeom>
          <a:solidFill>
            <a:srgbClr val="12151A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886968" y="1965960"/>
            <a:ext cx="234086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D9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fehlgeschlagen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474720" y="1965960"/>
            <a:ext cx="2560320" cy="960120"/>
          </a:xfrm>
          <a:prstGeom prst="roundRect">
            <a:avLst>
              <a:gd name="adj" fmla="val 5714"/>
            </a:avLst>
          </a:prstGeom>
          <a:solidFill>
            <a:srgbClr val="12151A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3584448" y="1965960"/>
            <a:ext cx="234086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D9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Gate blockiert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172200" y="1965960"/>
            <a:ext cx="2560320" cy="960120"/>
          </a:xfrm>
          <a:prstGeom prst="roundRect">
            <a:avLst>
              <a:gd name="adj" fmla="val 5714"/>
            </a:avLst>
          </a:prstGeom>
          <a:solidFill>
            <a:srgbClr val="12151A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6281928" y="1965960"/>
            <a:ext cx="234086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D9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Merge-Konflikt mit Base-Branch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8869680" y="1965960"/>
            <a:ext cx="2560320" cy="960120"/>
          </a:xfrm>
          <a:prstGeom prst="roundRect">
            <a:avLst>
              <a:gd name="adj" fmla="val 5714"/>
            </a:avLst>
          </a:prstGeom>
          <a:solidFill>
            <a:srgbClr val="12151A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8979408" y="1965960"/>
            <a:ext cx="234086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D9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Rote CI am Pull Request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502920" y="3429000"/>
            <a:ext cx="5577840" cy="2834640"/>
          </a:xfrm>
          <a:prstGeom prst="roundRect">
            <a:avLst>
              <a:gd name="adj" fmla="val 1935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777240" y="3611880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Mechanik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777240" y="4005072"/>
            <a:ext cx="512064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Feedback-Text (Build-Ausgabe, Findings, Konfliktdateien) wird zusätzlicher Kontext des nächsten Agentenlaufs</a:t>
            </a:r>
            <a:endParaRPr lang="en-US" sz="1200" dirty="0"/>
          </a:p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Maximal zwei Korrekturversuche — danach bleibt der Run in NEEDS_CORRECTION, Befunde bleiben nachvollziehbar</a:t>
            </a:r>
            <a:endParaRPr lang="en-US" sz="1200" dirty="0"/>
          </a:p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 Retry ohne neue Information wiederholt nur den Fehler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355080" y="3429000"/>
            <a:ext cx="5349240" cy="2834640"/>
          </a:xfrm>
          <a:prstGeom prst="roundRect">
            <a:avLst>
              <a:gd name="adj" fmla="val 1935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6629400" y="3611880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Zwei Details aus dem Betrieb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629400" y="4005072"/>
            <a:ext cx="484632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Merge-Konflikte sind Arbeitsanweisung, nicht Systemfehler: Konfliktdateien + explizite Aufforderung, die Marker aufzulösen — Repository-Realität wird Teil der Aufgabe</a:t>
            </a:r>
            <a:endParaRPr lang="en-US" sz="1150" dirty="0"/>
          </a:p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Sicherheitsbefund: Ohne Branch-Rückwechsel vor der Korrektur würde git add -A direkt auf main committen — Isolation und Pflichtfreigabe umgangen. Gefunden im adversarialen Re-Review.</a:t>
            </a:r>
            <a:endParaRPr lang="en-US" sz="11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518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19.4 · VENDOR-NEUTRALITÄT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Eine Schnittstelle, zehn Adapter — Neutralität als Architektureigenschaft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11201400" cy="2011680"/>
          </a:xfrm>
          <a:prstGeom prst="roundRect">
            <a:avLst>
              <a:gd name="adj" fmla="val 2727"/>
            </a:avLst>
          </a:prstGeom>
          <a:solidFill>
            <a:srgbClr val="272D35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77240" y="1517904"/>
            <a:ext cx="10607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ExecutionAdapter (Port)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" y="1883664"/>
            <a:ext cx="10607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8B9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mock   </a:t>
            </a:r>
            <a:pPr indent="0" marL="0">
              <a:buNone/>
            </a:pPr>
            <a:r>
              <a:rPr lang="en-US" sz="120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deterministischer Default — testbar ohne Vendor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77240" y="2340864"/>
            <a:ext cx="10607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8B9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6 × CLI   </a:t>
            </a:r>
            <a:pPr indent="0" marL="0">
              <a:buNone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Code · Codex · Gemini · Aider · Kimi · lokales LLM (z. B. Ollama)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77240" y="2798064"/>
            <a:ext cx="10607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8B9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 × Gateway   </a:t>
            </a:r>
            <a:pPr indent="0" marL="0">
              <a:buNone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 Bedrock · Google Vertex AI · Azure OpenAI — „vorbereitet“, nicht end-to-end erprobt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02920" y="3611880"/>
            <a:ext cx="5577840" cy="2651760"/>
          </a:xfrm>
          <a:prstGeom prst="roundRect">
            <a:avLst>
              <a:gd name="adj" fmla="val 2069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777240" y="3794760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Drei Entscheidungen im Port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777240" y="4169664"/>
            <a:ext cx="51206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Streaming statt Rückgabewert: Logzeilen, Token-Verbrauch, Phasensignale live — sonst kein Abbruch, keine Beobachtbarkeit</a:t>
            </a:r>
            <a:endParaRPr lang="en-US" sz="1150" dirty="0"/>
          </a:p>
          <a:p>
            <a:pPr marL="127000" indent="-1270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Verfügbarkeit ist Teil des Vertrags: Adapter ohne CLI verschwinden geordnet aus der Auswahl</a:t>
            </a:r>
            <a:endParaRPr lang="en-US" sz="1150" dirty="0"/>
          </a:p>
          <a:p>
            <a:pPr marL="127000" indent="-1270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Timeout ist eigener Ergebniszustand — „zu lange gebraucht“ ≠ „gescheitert“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355080" y="3611880"/>
            <a:ext cx="5349240" cy="2651760"/>
          </a:xfrm>
          <a:prstGeom prst="roundRect">
            <a:avLst>
              <a:gd name="adj" fmla="val 2069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6629400" y="3794760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Auflösung &amp; Durchsetzung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629400" y="4169664"/>
            <a:ext cx="484632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Hierarchie: Run-Override &gt; Projekt-Default &gt; User-Setting &gt; globales Setting &gt; Konfigurationsdatei</a:t>
            </a:r>
            <a:endParaRPr lang="en-US" sz="1150" dirty="0"/>
          </a:p>
          <a:p>
            <a:pPr marL="127000" indent="-1270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Projekt kann erlaubte Adapter einschränken; Policy-as-Code übersteuert mandantenweit</a:t>
            </a:r>
            <a:endParaRPr lang="en-US" sz="1150" dirty="0"/>
          </a:p>
          <a:p>
            <a:pPr marL="127000" indent="-1270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15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ArchUnit-erzwungen: application/web kennen nur den Port — ein neuer Adapter kostet eine Klasse und einen Test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518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19.4 · KOSTEN &amp; MODELLWAHL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Abo-Modus, ehrliches Kostenmodell, Capability-Routing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5577840" cy="2377440"/>
          </a:xfrm>
          <a:prstGeom prst="roundRect">
            <a:avLst>
              <a:gd name="adj" fmla="val 2308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77240" y="1554480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Abo-Modus statt Token-Abrechnung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" y="1938528"/>
            <a:ext cx="51206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Code, Codex, Kimi: API-Key (je Token) oder Abo-Login (Flatrate)</a:t>
            </a:r>
            <a:endParaRPr lang="en-US" sz="1150" dirty="0"/>
          </a:p>
          <a:p>
            <a:pPr marL="127000" indent="-1270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Kritisch: Im Abo-Modus wird der API-Key aktiv aus der Subprozess-Umgebung entfernt — sonst wählt die CLI stillschweigend den kostenpflichtigen Pfad</a:t>
            </a:r>
            <a:endParaRPr lang="en-US" sz="1150" dirty="0"/>
          </a:p>
          <a:p>
            <a:pPr marL="127000" indent="-1270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Konsequenz: Ein reines Token-ROI-Modell bildet Flatrate-Realität nicht mehr ab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6355080" y="1371600"/>
            <a:ext cx="5349240" cy="2377440"/>
          </a:xfrm>
          <a:prstGeom prst="roundRect">
            <a:avLst>
              <a:gd name="adj" fmla="val 2308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6629400" y="1554480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Kostenmodell in der Plattform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629400" y="1938528"/>
            <a:ext cx="48463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Preistabelle je Modell (Input/Output/Cached), Aggregation nach Projekt, Run, Provider, Mandant, Seat</a:t>
            </a:r>
            <a:endParaRPr lang="en-US" sz="1150" dirty="0"/>
          </a:p>
          <a:p>
            <a:pPr marL="127000" indent="-1270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Harte Budget-Caps je Mandant, Tages-/Wochenlimits mit Soft-Schwelle</a:t>
            </a:r>
            <a:endParaRPr lang="en-US" sz="1150" dirty="0"/>
          </a:p>
          <a:p>
            <a:pPr marL="127000" indent="-1270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Offene Lücke: unbekannte Modelle heute 0 € — nötig wären UNKNOWN / Sicherheitsersatzwert / FLAT_RATE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502920" y="3977640"/>
            <a:ext cx="11201400" cy="2240280"/>
          </a:xfrm>
          <a:prstGeom prst="roundRect">
            <a:avLst>
              <a:gd name="adj" fmla="val 2449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777240" y="4160520"/>
            <a:ext cx="10607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Capability-Routing statt Modellnamen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77240" y="4553712"/>
            <a:ext cx="106070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Routing-Rolle (Planung vs. Umsetzung) verlangt eine Fähigkeitsstufe — zur Laufzeit auf ein konkretes Modell aufgelöst</a:t>
            </a:r>
            <a:endParaRPr lang="en-US" sz="1200" dirty="0"/>
          </a:p>
          <a:p>
            <a:pPr marL="127000" indent="-1270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Planung darf ein stärkeres, teureres Modell bekommen als mechanische Umsetzung — ohne Modellnamen im Code</a:t>
            </a:r>
            <a:endParaRPr lang="en-US" sz="1200" dirty="0"/>
          </a:p>
          <a:p>
            <a:pPr marL="127000" indent="-1270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Wichtig in einem Markt, in dem Modellnamen eine Halbwertszeit von Monaten haben. Modell-Policy je Projekt wird erzwungen und attestiert: Im Nachhinein ist belegbar, welches Modell wirklich gearbeitet hat.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518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19.4 · SANDBOX &amp; AUSSENKONTAKTE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Isolation als Default, Netz nur als bewusste Entscheidung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5577840" cy="2606040"/>
          </a:xfrm>
          <a:prstGeom prst="roundRect">
            <a:avLst>
              <a:gd name="adj" fmla="val 2105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77240" y="1554480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Prozessisolation (Default)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" y="1938528"/>
            <a:ext cx="512064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Eigener Prozess je Run mit sauber gesetzter Umgebung</a:t>
            </a:r>
            <a:endParaRPr lang="en-US" sz="1200" dirty="0"/>
          </a:p>
          <a:p>
            <a:pPr marL="127000" indent="-1270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Allowlist der Umgebungsvariablen, die den Agenten überhaupt erreichen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6355080" y="1371600"/>
            <a:ext cx="5349240" cy="2606040"/>
          </a:xfrm>
          <a:prstGeom prst="roundRect">
            <a:avLst>
              <a:gd name="adj" fmla="val 2105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6629400" y="1554480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Container-Sandbox (aktivierbar)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629400" y="1938528"/>
            <a:ext cx="4846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Ephemerer Container je Lauf: CPU-, Speicher-, Prozesslimits, read-only-Dateisystem, Bindmount nur auf den Workspace</a:t>
            </a:r>
            <a:endParaRPr lang="en-US" sz="1200" dirty="0"/>
          </a:p>
          <a:p>
            <a:pPr marL="127000" indent="-1270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--network=none als Voreinstellung: Ein Coding-Agent braucht im Normalfall keinen Netzzugriff — wer das Netz öffnet, tut es bewusst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02920" y="4206240"/>
            <a:ext cx="11201400" cy="2011680"/>
          </a:xfrm>
          <a:prstGeom prst="roundRect">
            <a:avLst>
              <a:gd name="adj" fmla="val 2727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777240" y="4389120"/>
            <a:ext cx="10607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Außenkontakte — Befunde aus dem adversarialen Re-Review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77240" y="4782312"/>
            <a:ext cx="106070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Host-Allowlist für Git-Remotes: Nur erlaubte Hosts bekommen den Plattform-Token — sonst könnte eine manipulierte Remote-URL den fabrikweiten Token exfiltrieren</a:t>
            </a:r>
            <a:endParaRPr lang="en-US" sz="1200" dirty="0"/>
          </a:p>
          <a:p>
            <a:pPr marL="127000" indent="-1270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ext:: wird unterbunden — das Protokoll erlaubte Kommandoausführung über Remote-Helper</a:t>
            </a:r>
            <a:endParaRPr lang="en-US" sz="1200" dirty="0"/>
          </a:p>
          <a:p>
            <a:pPr marL="127000" indent="-1270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Kapitel 14 benannte die Bedrohungsklassen richtig; die konkreten Angriffsflächen zeigte erst das gebaute System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518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19.5 · GUARDRAILS IN DER PRAXIS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Sechs Read-only-Reviewer parallel auf dem Diff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11201400" cy="960120"/>
          </a:xfrm>
          <a:prstGeom prst="roundRect">
            <a:avLst>
              <a:gd name="adj" fmla="val 5714"/>
            </a:avLst>
          </a:prstGeom>
          <a:solidFill>
            <a:srgbClr val="272D35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77240" y="1371600"/>
            <a:ext cx="106527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Zweiter Schichtbegriff: </a:t>
            </a:r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Coding-Agenten schreiben Code; Review-Adapter sind read-only. Ein System, in dem dieselbe Instanz erzeugt und freigibt, hat kein Gate — sondern eine Selbsteinschätzung.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02920" y="2560320"/>
            <a:ext cx="11201400" cy="932688"/>
          </a:xfrm>
          <a:prstGeom prst="roundRect">
            <a:avLst>
              <a:gd name="adj" fmla="val 5882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777240" y="2651760"/>
            <a:ext cx="24688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FA8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× LLM-Reviewer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337560" y="2633472"/>
            <a:ext cx="81838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Diff-Review durch Claude Code bzw. Aider im Read-only-Modus — finden Kontextfehler, die keine Regel beschreibt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02920" y="3639312"/>
            <a:ext cx="11201400" cy="932688"/>
          </a:xfrm>
          <a:prstGeom prst="roundRect">
            <a:avLst>
              <a:gd name="adj" fmla="val 5882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777240" y="3730752"/>
            <a:ext cx="24688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8B9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× statische Prüfer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337560" y="3712464"/>
            <a:ext cx="81838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Security-Muster (API-Key-Präfixe, Path-Traversal, SQL-Konkatenation) · Architektur-Verstöße (inkl. Änderungen an bestehenden Migrationen) · Halluzinationsindikatoren — deterministisch, kostenlos, auditierbar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502920" y="4718304"/>
            <a:ext cx="11201400" cy="932688"/>
          </a:xfrm>
          <a:prstGeom prst="roundRect">
            <a:avLst>
              <a:gd name="adj" fmla="val 5882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777240" y="4809744"/>
            <a:ext cx="24688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× Dependency-Scan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337560" y="4791456"/>
            <a:ext cx="81838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CVEs und Lizenzverstöße; Security-CVEs blockieren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502920" y="5806440"/>
            <a:ext cx="11201400" cy="777240"/>
          </a:xfrm>
          <a:prstGeom prst="roundRect">
            <a:avLst>
              <a:gd name="adj" fmla="val 7059"/>
            </a:avLst>
          </a:prstGeom>
          <a:solidFill>
            <a:srgbClr val="12151A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777240" y="5806440"/>
            <a:ext cx="10652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Halluzinations-Reviewer (Claim Verification): </a:t>
            </a:r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prüft nicht den Code, sondern die Behauptungen über den Code — „alle Tests laufen“ bei unverändertem Testverzeichnis, Importe nicht existierender Klassen. Dort sitzt der Selbstbetrug agentischer Systeme.</a:t>
            </a:r>
            <a:endParaRPr lang="en-US" sz="11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518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19.5 · GATE-POLICY &amp; BETRIEBSMODI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Konfigurierbar — aber drei Regeln kann keine Policy aufweichen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5577840" cy="2880360"/>
          </a:xfrm>
          <a:prstGeom prst="roundRect">
            <a:avLst>
              <a:gd name="adj" fmla="val 1905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77240" y="1554480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Unaufweichbare Sonderregeln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" y="1938528"/>
            <a:ext cx="51206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HIGH/CRITICAL blockiert immer</a:t>
            </a:r>
            <a:endParaRPr lang="en-US" sz="1200" dirty="0"/>
          </a:p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Architektur CRITICAL blockiert immer</a:t>
            </a:r>
            <a:endParaRPr lang="en-US" sz="1200" dirty="0"/>
          </a:p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b="1" dirty="0">
                <a:solidFill>
                  <a:srgbClr val="D9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Abgestürzter Reviewer ⇒ ERROR als Gesamtentscheidung — niemals ein stiller Pass</a:t>
            </a:r>
            <a:endParaRPr lang="en-US" sz="1200" dirty="0"/>
          </a:p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Dazu: 8 Stellschrauben (Blockierverhalten je Schweregrad, Confidence-Schwelle, Pflichtkategorien, Pflicht-Reviewer); vorkonfiguriert strict() und lenient()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6355080" y="1371600"/>
            <a:ext cx="5349240" cy="2880360"/>
          </a:xfrm>
          <a:prstGeom prst="roundRect">
            <a:avLst>
              <a:gd name="adj" fmla="val 1905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6629400" y="1554480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Drei Betriebsmodi (je Mandant)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629400" y="1938528"/>
            <a:ext cx="4846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9AA4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off   </a:t>
            </a:r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deaktiviert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6629400" y="2688336"/>
            <a:ext cx="4846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6FA8D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advisory   </a:t>
            </a:r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Befunde erhoben und angezeigt — blockieren nicht: erst messen, dann durchsetzen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6629400" y="3438144"/>
            <a:ext cx="4846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58B9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blocking   </a:t>
            </a:r>
            <a:pPr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 startet die Korrekturschleife; regulierte Profile erzwingen diesen Modus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02920" y="4526280"/>
            <a:ext cx="11201400" cy="1691640"/>
          </a:xfrm>
          <a:prstGeom prst="roundRect">
            <a:avLst>
              <a:gd name="adj" fmla="val 3243"/>
            </a:avLst>
          </a:prstGeom>
          <a:solidFill>
            <a:srgbClr val="272D35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777240" y="4663440"/>
            <a:ext cx="106527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Grundregel des ganzen Systems:  </a:t>
            </a:r>
            <a:pPr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„Ein Gate, dessen Ausfall wie Erfolg aussieht, ist schlimmer als kein Gate, weil es Vertrauen erzeugt, das es nicht deckt.“ — Dieselbe Logik: Lizenz-Lease fail closed; Attestierung ohne Schlüssel ist ein Startfehler; ein CI-Job, der sich ohne Secret selbst überspringt, gilt nicht als bestanden. Ein Gate, das am ersten Tag blockiert, wird am zweiten Tag abgeschaltet — deshalb advisory als Einführungspfad.</a:t>
            </a:r>
            <a:endParaRPr lang="en-US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518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19.6 · GOVERNANCE I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Mandanten, Rollen und Policy-as-Code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5577840" cy="4846320"/>
          </a:xfrm>
          <a:prstGeom prst="roundRect">
            <a:avLst>
              <a:gd name="adj" fmla="val 1132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77240" y="1572768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Mandanten &amp; Rollen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" y="1956816"/>
            <a:ext cx="5120640" cy="411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Projekte, Runs und abgeleitete Aggregate mandantengescopt — Fremdzugriffe scheitern, als Test festgeschrieben</a:t>
            </a:r>
            <a:endParaRPr lang="en-US" sz="1200" dirty="0"/>
          </a:p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ist kein Super-Admin: auch Administratoren bleiben für Daten mandantengescopt — Betrieb ohne Einblick in fremde Projektinhalte</a:t>
            </a:r>
            <a:endParaRPr lang="en-US" sz="1200" dirty="0"/>
          </a:p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Fünfstufiges Rollenmodell: Viewer &lt; Developer &lt; Maintainer &lt; Owner &lt; Admin — freigeben ab Maintainer</a:t>
            </a:r>
            <a:endParaRPr lang="en-US" sz="1200" dirty="0"/>
          </a:p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Segregation of Duties zuschaltbar: Wer auslöst, gibt nicht selbst frei</a:t>
            </a:r>
            <a:endParaRPr lang="en-US" sz="1200" dirty="0"/>
          </a:p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SSO (OIDC) provisioniert restriktiv als Viewer ohne Mandanten — SSO darf Zugriff nie versehentlich erweitern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6355080" y="1371600"/>
            <a:ext cx="5349240" cy="4846320"/>
          </a:xfrm>
          <a:prstGeom prst="roundRect">
            <a:avLst>
              <a:gd name="adj" fmla="val 1132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6629400" y="1572768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Policy-as-Code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629400" y="1956816"/>
            <a:ext cx="4846320" cy="411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Regeln sind kein Konfigurationszustand, sondern ein versioniertes, Ed25519-signiertes Dokument</a:t>
            </a:r>
            <a:endParaRPr lang="en-US" sz="1200" dirty="0"/>
          </a:p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Kanonischer Inhalt bewusst minimal: erlaubte Adapter, Gate-Modus, Pflicht-Freigabephasen, Attestierungspflicht</a:t>
            </a:r>
            <a:endParaRPr lang="en-US" sz="1200" dirty="0"/>
          </a:p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Genau eine aktive Version je Mandant — erzwungen per partiellem Unique-Index + Service-Logik</a:t>
            </a:r>
            <a:endParaRPr lang="en-US" sz="1200" dirty="0"/>
          </a:p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Ohne diese Invariante wäre „welche Regel galt zu diesem Zeitpunkt?“ nicht beantwortbar</a:t>
            </a:r>
            <a:endParaRPr lang="en-US" sz="1200" dirty="0"/>
          </a:p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Durchsetzung im Orchestrator an den zwei bekannten Zeitpunkten (Anlage + Start)</a:t>
            </a:r>
            <a:endParaRPr lang="en-US" sz="1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1518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19.6 · COMPLIANCE-PROFILE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Vier Profile übersetzen Regulatorik in erzwingbare Policies</a:t>
            </a:r>
            <a:endParaRPr lang="en-US" sz="2800" dirty="0"/>
          </a:p>
        </p:txBody>
      </p:sp>
      <p:graphicFrame>
        <p:nvGraphicFramePr>
          <p:cNvPr id="2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463040"/>
          <a:ext cx="11201400" cy="914400"/>
        </p:xfrm>
        <a:graphic>
          <a:graphicData uri="http://schemas.openxmlformats.org/drawingml/2006/table">
            <a:tbl>
              <a:tblPr/>
              <a:tblGrid>
                <a:gridCol w="2286000"/>
                <a:gridCol w="1097280"/>
                <a:gridCol w="1920240"/>
                <a:gridCol w="1188720"/>
                <a:gridCol w="4709160"/>
              </a:tblGrid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E8A3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Profil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15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E8A3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Gate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15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E8A3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Pflichtfreigaben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15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E8A3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Attestierung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151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E8A3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Regulatorischer Bezug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151A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9ECE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Baseline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242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9ECE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advisory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242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9ECE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242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9ECE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nein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242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9ECE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kein reguliertes Umfeld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242B"/>
                    </a:solidFill>
                  </a:tcPr>
                </a:tc>
              </a:tr>
              <a:tr h="8686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9ECE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EU AI Act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2D3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9ECE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blocking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2D3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9ECE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Execution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2D3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9ECE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2D3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9ECE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VO (EU) 2024/1689 — u. a. Art. 12 (Aufzeichnung), Art. 14 (menschliche Aufsicht)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2D35"/>
                    </a:solidFill>
                  </a:tcPr>
                </a:tc>
              </a:tr>
              <a:tr h="8686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9ECE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BAIT / MaRisk / DORA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242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9ECE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blocking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242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9ECE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Execution + Validation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242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9ECE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242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9ECE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BaFin-IT-Anforderungen; DORA (EU) 2022/2554 — IKT-Risiko, Nachweisführung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242B"/>
                    </a:solidFill>
                  </a:tcPr>
                </a:tc>
              </a:tr>
              <a:tr h="8686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9ECE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BSI-Grundschutz / VS-NfD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2D3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9ECE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blocking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2D3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9ECE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Execution + Validation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2D3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9ECE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2D3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E9ECE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BSI IT-Grundschutz; für VS-NfD zusätzlich Adapter auf lokale Backends beschränkt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42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2D35"/>
                    </a:solidFill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502920" y="5394960"/>
            <a:ext cx="11201400" cy="914400"/>
          </a:xfrm>
          <a:prstGeom prst="roundRect">
            <a:avLst>
              <a:gd name="adj" fmla="val 6000"/>
            </a:avLst>
          </a:prstGeom>
          <a:solidFill>
            <a:srgbClr val="12151A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6" name="Text 3"/>
          <p:cNvSpPr/>
          <p:nvPr/>
        </p:nvSpPr>
        <p:spPr>
          <a:xfrm>
            <a:off x="777240" y="5394960"/>
            <a:ext cx="10652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Ehrliche Einordnung: </a:t>
            </a:r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 Profile setzen die technisch erzwingbaren Anteile durch (Aufzeichnung, Aufsicht, Nachweis, Vendor-Beschränkung). Sie ersetzen keine Rechtsberatung; ob z. B. die Hochrisiko-Einstufung des EU AI Act greift, entscheidet der Anwendungsfall — nicht die Plattform.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518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SELBSTSTUDIUM · EINSTIEG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Lernziele und Leseanleitung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5577840" cy="4892040"/>
          </a:xfrm>
          <a:prstGeom prst="roundRect">
            <a:avLst>
              <a:gd name="adj" fmla="val 1121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77240" y="1600200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Nach dieser Einheit können Sie …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" y="2011680"/>
            <a:ext cx="5120640" cy="411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erklären, was die SoftwareFabrik als Control Plane leistet — und was bewusst nicht</a:t>
            </a:r>
            <a:endParaRPr lang="en-US" sz="1250" dirty="0"/>
          </a:p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 Ausführungsmodell beschreiben: Run, 7 Phasen, 13 Zustände, Regelkreis</a:t>
            </a:r>
            <a:endParaRPr lang="en-US" sz="1250" dirty="0"/>
          </a:p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begründen, wie Vendor-Neutralität architektonisch erzwungen wird</a:t>
            </a:r>
            <a:endParaRPr lang="en-US" sz="1250" dirty="0"/>
          </a:p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 Governance-Mechanik erläutern: Policy-as-Code, Audit-Hashkette, Warum-Trace</a:t>
            </a:r>
            <a:endParaRPr lang="en-US" sz="1250" dirty="0"/>
          </a:p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 vier Korrekturen der Praxis am Konzept wiedergeben</a:t>
            </a:r>
            <a:endParaRPr lang="en-US" sz="1250" dirty="0"/>
          </a:p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Grenzen, offene Punkte und die Workflow-Roadmap einordnen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355080" y="1371600"/>
            <a:ext cx="5349240" cy="4892040"/>
          </a:xfrm>
          <a:prstGeom prst="roundRect">
            <a:avLst>
              <a:gd name="adj" fmla="val 1121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6629400" y="1600200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Hinweise zum Sonderdruck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629400" y="2011680"/>
            <a:ext cx="4846320" cy="411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04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Enthält Kapitel 19 des Whitepapers in unverändertem Wortlaut — deshalb beginnt die Nummerierung bei 19.1</a:t>
            </a:r>
            <a:endParaRPr lang="en-US" sz="1250" dirty="0"/>
          </a:p>
          <a:p>
            <a:pPr marL="127000" indent="-127000">
              <a:lnSpc>
                <a:spcPct val="104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Verweise auf Kapitel 1–18, 20, 21 führen ins vollständige Whitepaper (janda.io), sind aber nicht erforderlich</a:t>
            </a:r>
            <a:endParaRPr lang="en-US" sz="1250" dirty="0"/>
          </a:p>
          <a:p>
            <a:pPr marL="127000" indent="-127000">
              <a:lnSpc>
                <a:spcPct val="104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ADR-1 bis ADR-8 = Architekturentscheidungen in Kapitel 20 des Whitepapers</a:t>
            </a:r>
            <a:endParaRPr lang="en-US" sz="1250" dirty="0"/>
          </a:p>
          <a:p>
            <a:pPr marL="127000" indent="-127000">
              <a:lnSpc>
                <a:spcPct val="104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Abschnitte 19.1–19.9: implementiert und in Betrieb (0.30.0) · Abschnitt 19.10: Roadmap mit ausgewiesenem Stand je Stufe</a:t>
            </a:r>
            <a:endParaRPr lang="en-US" sz="12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518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19.6 · DIE SIGNIERTE AUDIT-HASHKETTE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Wie man hinterher beweist, was ein Agent unter welchen Regeln tat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11201400" cy="914400"/>
          </a:xfrm>
          <a:prstGeom prst="roundRect">
            <a:avLst>
              <a:gd name="adj" fmla="val 6000"/>
            </a:avLst>
          </a:prstGeom>
          <a:solidFill>
            <a:srgbClr val="272D35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77240" y="1371600"/>
            <a:ext cx="10652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AuditEvent  =  seq  +  prev_hash  +  entry_hash  +  Ed25519-Signatur  +  key_id      (append-only, lückenlos)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02920" y="2514600"/>
            <a:ext cx="5577840" cy="3749040"/>
          </a:xfrm>
          <a:prstGeom prst="roundRect">
            <a:avLst>
              <a:gd name="adj" fmla="val 1463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777240" y="2697480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Kettenprüfung: drei Fehlerbilder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77240" y="3090672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D96C6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HASH_MISMATCH  </a:t>
            </a:r>
            <a:pPr indent="0" marL="0">
              <a:buNone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Eintrag nachträglich verändert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777240" y="3493008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D96C6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CHAIN_BREAK  </a:t>
            </a:r>
            <a:pPr indent="0" marL="0">
              <a:buNone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Eintrag entfernt oder eingefügt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777240" y="3895344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D96C6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BAD_SIGNATURE  </a:t>
            </a:r>
            <a:pPr indent="0" marL="0">
              <a:buNone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stammt nicht vom erwarteten Schlüssel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777240" y="4370832"/>
            <a:ext cx="51206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Unsignierter Altbestand wird transparent ausgewiesen — darf aber nicht wie eine vollständig verifizierte Kette aussehen</a:t>
            </a:r>
            <a:endParaRPr lang="en-US" sz="1150" dirty="0"/>
          </a:p>
          <a:p>
            <a:pPr marL="127000" indent="-1270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Offener Punkt: differenzierte Ergebnisse (VERIFIED … BROKEN), strikte Profile akzeptieren nur VERIFIED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355080" y="2514600"/>
            <a:ext cx="5349240" cy="3749040"/>
          </a:xfrm>
          <a:prstGeom prst="roundRect">
            <a:avLst>
              <a:gd name="adj" fmla="val 1463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6629400" y="2697480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 attestiert wird — und zwei Lehren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629400" y="3090672"/>
            <a:ext cx="484632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Nicht jeder Tastendruck, sondern jede Entscheidung, die den Handlungsspielraum festlegte: Run-Lebenszyklus, Modellauflösung, Policies (auch verweigerte), Guardrails-Version, Gate-Ergebnis, Freigaben, Artefakte</a:t>
            </a:r>
            <a:endParaRPr lang="en-US" sz="1150" dirty="0"/>
          </a:p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Zeitstempel auf Millisekunden trunkiert — sonst ist die Signatur nach dem DB-Roundtrip nicht byte-stabil</a:t>
            </a:r>
            <a:endParaRPr lang="en-US" sz="1150" dirty="0"/>
          </a:p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Schlüsselbetrieb konfigurationsgegatet: „Attestierung aktiv, kein Schlüssel“ = Startfehler — Sicherheit durch bewusste Entscheidung statt durch Vergessen</a:t>
            </a:r>
            <a:endParaRPr lang="en-US" sz="11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1518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19.6 · NACHWEIS &amp; GEDÄCHTNIS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Warum-Trace, Audit-Export und Gedächtnis ohne Vektorspeicher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5577840" cy="2377440"/>
          </a:xfrm>
          <a:prstGeom prst="roundRect">
            <a:avLst>
              <a:gd name="adj" fmla="val 2308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77240" y="1554480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Warum-Trace &amp; Audit-Export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" y="1938528"/>
            <a:ext cx="51206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 Run: „Warum ist dieser Code so entstanden?“ — korreliert Modell, Kosten, Plan-Herkunft, Freigaben + Akteure, Artefakte, attestierte Ereignisse</a:t>
            </a:r>
            <a:endParaRPr lang="en-US" sz="1150" dirty="0"/>
          </a:p>
          <a:p>
            <a:pPr marL="127000" indent="-1270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Export-Bundle (JSON + HTML) inkl. Kettenverifikation, Policy-Stand, Public Key — nur Strings/Primitive/UUIDs: deterministisch, bibliotheksunabhängig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6355080" y="1371600"/>
            <a:ext cx="5349240" cy="2377440"/>
          </a:xfrm>
          <a:prstGeom prst="roundRect">
            <a:avLst>
              <a:gd name="adj" fmla="val 2308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6629400" y="1554480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Lieferkette &amp; Wissensbestand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629400" y="1938528"/>
            <a:ext cx="48463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SBOM je Build mit Ed25519-Signatur; Dependency-/Lizenz-Scan im Gate; CI: Abhängigkeits-, Image-, Secret-Scans</a:t>
            </a:r>
            <a:endParaRPr lang="en-US" sz="1100" dirty="0"/>
          </a:p>
          <a:p>
            <a:pPr marL="127000" indent="-1270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Skills/Plugins: mandantengescopte, versionierte Bibliothek mit typisierter Herkunft — beantwortbar, welche Erweiterung wann im Kontext war</a:t>
            </a:r>
            <a:endParaRPr lang="en-US" sz="1100" dirty="0"/>
          </a:p>
          <a:p>
            <a:pPr marL="127000" indent="-1270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Guardrails: eine Quelle, projiziert als AGENTS.md + minimale CLAUDE.md; Version wird attestiert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02920" y="3977640"/>
            <a:ext cx="11201400" cy="2240280"/>
          </a:xfrm>
          <a:prstGeom prst="roundRect">
            <a:avLst>
              <a:gd name="adj" fmla="val 2449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777240" y="4160520"/>
            <a:ext cx="10607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Vier Gedächtnisformen — bewusst kein Vektorspeicher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777240" y="4526280"/>
            <a:ext cx="2560320" cy="1005840"/>
          </a:xfrm>
          <a:prstGeom prst="roundRect">
            <a:avLst>
              <a:gd name="adj" fmla="val 5455"/>
            </a:avLst>
          </a:prstGeom>
          <a:solidFill>
            <a:srgbClr val="12151A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905256" y="4617720"/>
            <a:ext cx="230428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Spezifikations-Artefakte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905256" y="4956048"/>
            <a:ext cx="23042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versionierte Absicht des Menschen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474720" y="4526280"/>
            <a:ext cx="2560320" cy="1005840"/>
          </a:xfrm>
          <a:prstGeom prst="roundRect">
            <a:avLst>
              <a:gd name="adj" fmla="val 5455"/>
            </a:avLst>
          </a:prstGeom>
          <a:solidFill>
            <a:srgbClr val="12151A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3602736" y="4617720"/>
            <a:ext cx="230428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MEMORY.md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602736" y="4956048"/>
            <a:ext cx="23042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kuratierte Learnings über Läufe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6172200" y="4526280"/>
            <a:ext cx="2560320" cy="1005840"/>
          </a:xfrm>
          <a:prstGeom prst="roundRect">
            <a:avLst>
              <a:gd name="adj" fmla="val 5455"/>
            </a:avLst>
          </a:prstGeom>
          <a:solidFill>
            <a:srgbClr val="12151A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9" name="Text 17"/>
          <p:cNvSpPr/>
          <p:nvPr/>
        </p:nvSpPr>
        <p:spPr>
          <a:xfrm>
            <a:off x="6300216" y="4617720"/>
            <a:ext cx="230428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 + Git-Historie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300216" y="4956048"/>
            <a:ext cx="23042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 reale Zustand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8869680" y="4526280"/>
            <a:ext cx="2560320" cy="1005840"/>
          </a:xfrm>
          <a:prstGeom prst="roundRect">
            <a:avLst>
              <a:gd name="adj" fmla="val 5455"/>
            </a:avLst>
          </a:prstGeom>
          <a:solidFill>
            <a:srgbClr val="12151A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22" name="Text 20"/>
          <p:cNvSpPr/>
          <p:nvPr/>
        </p:nvSpPr>
        <p:spPr>
          <a:xfrm>
            <a:off x="8997696" y="4617720"/>
            <a:ext cx="230428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Kontextfenster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8997696" y="4956048"/>
            <a:ext cx="230428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ephemer, je Agentenlauf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777240" y="5715000"/>
            <a:ext cx="10607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Governance-Begründung: Was der Agent liest, muss ein Mensch reviewen und ein Auditor zitieren können — eine Ähnlichkeitssuche erfüllt beides nicht.</a:t>
            </a:r>
            <a:endParaRPr lang="en-US" sz="1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1518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19.7 · BETRIEB &amp; SOUVERÄNITÄT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„Läuft es bei uns — ohne Cloud, ohne Rückkanal?“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5577840" cy="2651760"/>
          </a:xfrm>
          <a:prstGeom prst="roundRect">
            <a:avLst>
              <a:gd name="adj" fmla="val 2069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77240" y="1554480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Bewusst schlichtes Deployment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" y="1938528"/>
            <a:ext cx="512064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 Anwendungscontainer + eine Datenbank (an Loopback gebunden) + Workspaces im Dateisystem; optional ephemere Agent-Container</a:t>
            </a:r>
            <a:endParaRPr lang="en-US" sz="1150" dirty="0"/>
          </a:p>
          <a:p>
            <a:pPr marL="127000" indent="-1270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Lizenz-Stack (Keycloak + License-Service) getrennt, optional — kann außerhalb stehen oder ganz entfallen</a:t>
            </a:r>
            <a:endParaRPr lang="en-US" sz="1150" dirty="0"/>
          </a:p>
          <a:p>
            <a:pPr marL="127000" indent="-1270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 fast beim Start: kein Start ohne Konfiguration, Demo-Werte und kurze Master-Keys werden hart abgelehnt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6355080" y="1371600"/>
            <a:ext cx="5349240" cy="2651760"/>
          </a:xfrm>
          <a:prstGeom prst="roundRect">
            <a:avLst>
              <a:gd name="adj" fmla="val 2069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6629400" y="1554480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Air-Gap-Bausteine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629400" y="1938528"/>
            <a:ext cx="484632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Lizenz ohne Rückkanal: signierte Lease-Token, 7 Tage, offline verifiziert; abgelaufen + Server unerreichbar ⇒ fail closed</a:t>
            </a:r>
            <a:endParaRPr lang="en-US" sz="1150" dirty="0"/>
          </a:p>
          <a:p>
            <a:pPr marL="127000" indent="-1270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Lokales Modell als Adapter · netzlose Agent-Sandbox · Host-Allowlist · PR-Poller standardmäßig aus</a:t>
            </a:r>
            <a:endParaRPr lang="en-US" sz="1150" dirty="0"/>
          </a:p>
          <a:p>
            <a:pPr marL="127000" indent="-1270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Keine Online-Aktivierung als Betriebsvoraussetzung — entscheidend für VS-NfD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502920" y="4251960"/>
            <a:ext cx="11201400" cy="1965960"/>
          </a:xfrm>
          <a:prstGeom prst="roundRect">
            <a:avLst>
              <a:gd name="adj" fmla="val 2791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777240" y="4434840"/>
            <a:ext cx="10607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Zwei Lehren aus dem Betrieb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77240" y="4828032"/>
            <a:ext cx="106070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Demo-Ausfall: Ein Reset-Skript brach bei vollem Dateisystem ab, bevor es die Anwendung neu startete — Automatisierung, die bei Fehlern abbricht statt aufzuräumen, macht aus Störungen Ausfälle (gleiche Fehlerklasse wie ein Reviewer-Absturz, der wie ein Pass aussieht)</a:t>
            </a:r>
            <a:endParaRPr lang="en-US" sz="1150" dirty="0"/>
          </a:p>
          <a:p>
            <a:pPr marL="127000" indent="-1270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Abgrenzung: Souveränität gilt der Plattform, nicht der Produktwebsite — deren externer KI-Chatbot lädt ein Fremdskript und überträgt die IP; die Datenschutzerklärung weist offene Punkte aus, statt sie zu behaupten</a:t>
            </a:r>
            <a:endParaRPr lang="en-US" sz="11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1518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19.8 · LESSONS LEARNED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Vier Positionsverschiebungen: Was die Praxis am Konzept korrigierte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02920" y="1417320"/>
            <a:ext cx="5486400" cy="2331720"/>
          </a:xfrm>
          <a:prstGeom prst="roundRect">
            <a:avLst>
              <a:gd name="adj" fmla="val 2353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31520" y="1618488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234440" y="1618488"/>
            <a:ext cx="4526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 Agent je Lauf, mehrere Prüfer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758952" y="2258568"/>
            <a:ext cx="4974336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0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Statt Hub-and-Spoke mit 7 Spezialagenten: Perspektivenvielfalt ist beim Prüfen wertvoller als beim Erzeugen. Mehrere Schreiber = Konfliktkosten, unklare Zurechnung, nicht attestierbare Zustände. Worktree-Isolation wurde Branch-Isolation auf persistentem Workspace.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6217920" y="1417320"/>
            <a:ext cx="5486400" cy="2331720"/>
          </a:xfrm>
          <a:prstGeom prst="roundRect">
            <a:avLst>
              <a:gd name="adj" fmla="val 2353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6446520" y="1618488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949440" y="1618488"/>
            <a:ext cx="4526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Regelkreis statt Retry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6473952" y="2258568"/>
            <a:ext cx="4974336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0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 Retry ohne neue Information wiederholt nur den Fehler. Der Agent scheitert seltener am Programmieren als an der Repository-Realität: veralteter Base-Branch, fremde Änderungen, fremde CI — diese Realität wird als Aufgabe modelliert.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502920" y="3904488"/>
            <a:ext cx="5486400" cy="2331720"/>
          </a:xfrm>
          <a:prstGeom prst="roundRect">
            <a:avLst>
              <a:gd name="adj" fmla="val 2353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731520" y="4105656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234440" y="4105656"/>
            <a:ext cx="4526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ist Struktur, keine Ergänzung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758952" y="4745736"/>
            <a:ext cx="4974336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0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Policy-Prüfung zweimal, Freigabe als Zustand, jede Durchsetzung als signiertes Kettenglied. Die Nachweisstruktur lässt sich nicht sauber nachrüsten — wer sie früher entwirft, spart die Nacharbeit (V26–V33!).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217920" y="3904488"/>
            <a:ext cx="5486400" cy="2331720"/>
          </a:xfrm>
          <a:prstGeom prst="roundRect">
            <a:avLst>
              <a:gd name="adj" fmla="val 2353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6446520" y="4105656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6949440" y="4105656"/>
            <a:ext cx="4526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Kubernetes ist keine Voraussetzung — Souveränität schon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6473952" y="4745736"/>
            <a:ext cx="4974336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0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 Zielgruppe (Behörden, Finanz, Mittelstand) fragt zuerst: on-prem, notfalls air-gapped, ohne Online-Aktivierung. Komplexität gehört in die Steuerung des Nichtdeterminismus, nicht in die Betriebsinfrastruktur.</a:t>
            </a:r>
            <a:endParaRPr lang="en-US" sz="10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1518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19.9 · GRENZEN &amp; OFFENE PUNKTE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Gezählte Schuld ist glaubwürdiger als behauptete Fehlerfreiheit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5577840" cy="4846320"/>
          </a:xfrm>
          <a:prstGeom prst="roundRect">
            <a:avLst>
              <a:gd name="adj" fmla="val 1132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77240" y="1572768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Ausgewählte offene Punkte (Stand 9.8.2026)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" y="1956816"/>
            <a:ext cx="5120640" cy="411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Verteilter Betrieb über mehrere Hosts: bewusst zurückgestellt — „gemessener Bedarf“ nicht erfüllt</a:t>
            </a:r>
            <a:endParaRPr lang="en-US" sz="1150" dirty="0"/>
          </a:p>
          <a:p>
            <a:pPr marL="127000" indent="-1270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Cloud-Gateways nicht end-to-end gegen echte Credentials verifiziert</a:t>
            </a:r>
            <a:endParaRPr lang="en-US" sz="1150" dirty="0"/>
          </a:p>
          <a:p>
            <a:pPr marL="127000" indent="-1270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Budget-Cap je Seat offen (Auswertung existiert, Cap wirkt je Mandant)</a:t>
            </a:r>
            <a:endParaRPr lang="en-US" sz="1150" dirty="0"/>
          </a:p>
          <a:p>
            <a:pPr marL="127000" indent="-1270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Preisstatus unbekannter Modelle (0 € statt UNKNOWN/FLAT_RATE)</a:t>
            </a:r>
            <a:endParaRPr lang="en-US" sz="1150" dirty="0"/>
          </a:p>
          <a:p>
            <a:pPr marL="127000" indent="-1270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SBOM-Scanner fehlt ⇒ heute stets übersprungen (Fail-Closed-Lücke)</a:t>
            </a:r>
            <a:endParaRPr lang="en-US" sz="1150" dirty="0"/>
          </a:p>
          <a:p>
            <a:pPr marL="127000" indent="-1270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Eine CVE ohne Fix: bewusst akzeptiert nach dokumentierter Risikoabwägung, mit Ablaufdatum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6355080" y="1371600"/>
            <a:ext cx="5349240" cy="3017520"/>
          </a:xfrm>
          <a:prstGeom prst="roundRect">
            <a:avLst>
              <a:gd name="adj" fmla="val 1818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6629400" y="1572768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Vier verallgemeinerbare Beobachtungen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629400" y="1956816"/>
            <a:ext cx="4846320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kam spät, wurde aber strukturbildend</a:t>
            </a:r>
            <a:endParaRPr lang="en-US" sz="1100" dirty="0"/>
          </a:p>
          <a:p>
            <a:pPr marL="127000" indent="-1270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1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 härtesten Befunde lagen an den Übergängen, nicht in den Funktionen — ab 0.16 dominieren adversariale Multi-Agent-Reviews die Changelogs</a:t>
            </a:r>
            <a:endParaRPr lang="en-US" sz="1100" dirty="0"/>
          </a:p>
          <a:p>
            <a:pPr marL="127000" indent="-1270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Vendor-Neutralität wurde durch einen Test billig</a:t>
            </a:r>
            <a:endParaRPr lang="en-US" sz="1100" dirty="0"/>
          </a:p>
          <a:p>
            <a:pPr marL="127000" indent="-1270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D9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 Gate, das sich selbst überspringt, sieht aus wie ein bestandenes Gate (Dependency-Scan lief Monate „grün“ ohne je vollständig zu laufen)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355080" y="4572000"/>
            <a:ext cx="5349240" cy="1645920"/>
          </a:xfrm>
          <a:prstGeom prst="roundRect">
            <a:avLst>
              <a:gd name="adj" fmla="val 3333"/>
            </a:avLst>
          </a:prstGeom>
          <a:solidFill>
            <a:srgbClr val="12151A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6629400" y="4709160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Threats to Validity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629400" y="5029200"/>
            <a:ext cx="48463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0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 und Whitepaper vom selben Autor; keine unabhängige Evaluation; Repository nicht öffentlich. Codezeilen ≠ Qualität, Coverage ≠ Wirksamkeit, Confidence ≠ Wahrscheinlichkeit, bestandene Gates ≠ Fehlerfreiheit. Keine quantifizierten ROI-Zahlen — dafür fehlt die kontrollierte Messung.</a:t>
            </a:r>
            <a:endParaRPr lang="en-US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1518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19.10 · ROADMAP: VOM RUN ZUM PARALLELEN WORKFLOW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Parallelität zwischen Tasks — genau ein Schreiber je Workspace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11201400" cy="868680"/>
          </a:xfrm>
          <a:prstGeom prst="roundRect">
            <a:avLst>
              <a:gd name="adj" fmla="val 6316"/>
            </a:avLst>
          </a:prstGeom>
          <a:solidFill>
            <a:srgbClr val="272D35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77240" y="1371600"/>
            <a:ext cx="106527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Zielbild: </a:t>
            </a:r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 zerlegt ein Vorhaben in einen Task-Graphen; jeder schreibende Task wird eigener Child Run (isolierter Branch/Worktree); Merge Coordinator + Integration Gate führen zusammen. Alles hinter standardmäßig deaktiviertem Feature-Flag.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502920" y="2468880"/>
            <a:ext cx="11201400" cy="475488"/>
          </a:xfrm>
          <a:prstGeom prst="roundRect">
            <a:avLst>
              <a:gd name="adj" fmla="val 11538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731520" y="2523744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280160" y="2468880"/>
            <a:ext cx="8321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Datenmodell, Parent-Child, Audit-Anbindung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9692640" y="2468880"/>
            <a:ext cx="1828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58B9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0.21.0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02920" y="3017520"/>
            <a:ext cx="11201400" cy="475488"/>
          </a:xfrm>
          <a:prstGeom prst="roundRect">
            <a:avLst>
              <a:gd name="adj" fmla="val 11538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731520" y="3072384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280160" y="3017520"/>
            <a:ext cx="8321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Parallele Read-only-Analyse + Synthese, Planfreigabe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9692640" y="3017520"/>
            <a:ext cx="1828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58B9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0.21.0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02920" y="3566160"/>
            <a:ext cx="11201400" cy="475488"/>
          </a:xfrm>
          <a:prstGeom prst="roundRect">
            <a:avLst>
              <a:gd name="adj" fmla="val 11538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731520" y="3621024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280160" y="3566160"/>
            <a:ext cx="8321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Parallel schreibende Child Runs: Leases, Merge Queue, Integration Gate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9692640" y="3566160"/>
            <a:ext cx="1828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58B9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0.22.0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502920" y="4114800"/>
            <a:ext cx="11201400" cy="475488"/>
          </a:xfrm>
          <a:prstGeom prst="roundRect">
            <a:avLst>
              <a:gd name="adj" fmla="val 11538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9" name="Text 17"/>
          <p:cNvSpPr/>
          <p:nvPr/>
        </p:nvSpPr>
        <p:spPr>
          <a:xfrm>
            <a:off x="731520" y="4169664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280160" y="4114800"/>
            <a:ext cx="8321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Contract Registry: versionierte Verträge, Stale-Erkennung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9692640" y="4114800"/>
            <a:ext cx="1828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58B9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0.23.0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02920" y="4663440"/>
            <a:ext cx="11201400" cy="475488"/>
          </a:xfrm>
          <a:prstGeom prst="roundRect">
            <a:avLst>
              <a:gd name="adj" fmla="val 11538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23" name="Text 21"/>
          <p:cNvSpPr/>
          <p:nvPr/>
        </p:nvSpPr>
        <p:spPr>
          <a:xfrm>
            <a:off x="731520" y="4718304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1280160" y="4663440"/>
            <a:ext cx="8321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Replanning nur mit neuer Information + Merge Intelligence (7 Konfliktarten)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9692640" y="4663440"/>
            <a:ext cx="1828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58B9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0.24.0 / 0.25.0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502920" y="5212080"/>
            <a:ext cx="11201400" cy="475488"/>
          </a:xfrm>
          <a:prstGeom prst="roundRect">
            <a:avLst>
              <a:gd name="adj" fmla="val 11538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27" name="Text 25"/>
          <p:cNvSpPr/>
          <p:nvPr/>
        </p:nvSpPr>
        <p:spPr>
          <a:xfrm>
            <a:off x="731520" y="5266944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5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1280160" y="5212080"/>
            <a:ext cx="8321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Worker-Pool: Koordination umgesetzt — Netz-Transport zurückgestellt (kein gemessener Bedarf)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9692640" y="5212080"/>
            <a:ext cx="1828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58B9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0.26.0 (teilw.)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502920" y="5760720"/>
            <a:ext cx="11201400" cy="475488"/>
          </a:xfrm>
          <a:prstGeom prst="roundRect">
            <a:avLst>
              <a:gd name="adj" fmla="val 11538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31" name="Text 29"/>
          <p:cNvSpPr/>
          <p:nvPr/>
        </p:nvSpPr>
        <p:spPr>
          <a:xfrm>
            <a:off x="731520" y="5815584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6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1280160" y="5760720"/>
            <a:ext cx="8321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Produktivitäts-/Qualitätsmessung, Lücken ausgewiesen statt geschätzt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9692640" y="5760720"/>
            <a:ext cx="1828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58B9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0.27.0–0.30.0</a:t>
            </a:r>
            <a:endParaRPr lang="en-US" sz="10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1518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ZUSAMMENFASSUNG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Acht Merksätze für die Prüfung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02920" y="1417320"/>
            <a:ext cx="5486400" cy="1078992"/>
          </a:xfrm>
          <a:prstGeom prst="roundRect">
            <a:avLst>
              <a:gd name="adj" fmla="val 5085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04088" y="1527048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77E2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280160" y="1490472"/>
            <a:ext cx="448056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 Fabrik ist Prozess, nicht Werkzeug: Sie schreibt keinen Code und hostet kein Modell.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6217920" y="1417320"/>
            <a:ext cx="5486400" cy="1078992"/>
          </a:xfrm>
          <a:prstGeom prst="roundRect">
            <a:avLst>
              <a:gd name="adj" fmla="val 5085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6419088" y="1527048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77E2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995160" y="1490472"/>
            <a:ext cx="448056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 Mensch ist ein Zustand im System (WAITING_FOR_APPROVAL), kein Nebenprozess.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502920" y="2633472"/>
            <a:ext cx="5486400" cy="1078992"/>
          </a:xfrm>
          <a:prstGeom prst="roundRect">
            <a:avLst>
              <a:gd name="adj" fmla="val 5085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704088" y="2743200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77E2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280160" y="2706624"/>
            <a:ext cx="448056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 Retry ohne neue Information wiederholt nur den Fehler — Regelkreis statt Retry.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217920" y="2633472"/>
            <a:ext cx="5486400" cy="1078992"/>
          </a:xfrm>
          <a:prstGeom prst="roundRect">
            <a:avLst>
              <a:gd name="adj" fmla="val 5085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6419088" y="2743200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77E2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6995160" y="2706624"/>
            <a:ext cx="448056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Wer erzeugt, gibt nicht frei: Read-only-Reviewer sind ein eigener Schichtbegriff.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02920" y="3849624"/>
            <a:ext cx="5486400" cy="1078992"/>
          </a:xfrm>
          <a:prstGeom prst="roundRect">
            <a:avLst>
              <a:gd name="adj" fmla="val 5085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704088" y="3959352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77E2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5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280160" y="3922776"/>
            <a:ext cx="448056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 Gate, dessen Ausfall wie Erfolg aussieht, ist schlimmer als kein Gate (fail closed).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217920" y="3849624"/>
            <a:ext cx="5486400" cy="1078992"/>
          </a:xfrm>
          <a:prstGeom prst="roundRect">
            <a:avLst>
              <a:gd name="adj" fmla="val 5085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6419088" y="3959352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77E2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6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995160" y="3922776"/>
            <a:ext cx="448056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Genau eine aktive Policy-Version je Mandant — sonst ist „welche Regel galt?“ unbeantwortbar.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502920" y="5065776"/>
            <a:ext cx="5486400" cy="1078992"/>
          </a:xfrm>
          <a:prstGeom prst="roundRect">
            <a:avLst>
              <a:gd name="adj" fmla="val 5085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23" name="Text 21"/>
          <p:cNvSpPr/>
          <p:nvPr/>
        </p:nvSpPr>
        <p:spPr>
          <a:xfrm>
            <a:off x="704088" y="5175504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77E2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7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1280160" y="5138928"/>
            <a:ext cx="448056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Nachweisstrukturen lassen sich nicht sauber nachrüsten — Governance ist Struktur.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6217920" y="5065776"/>
            <a:ext cx="5486400" cy="1078992"/>
          </a:xfrm>
          <a:prstGeom prst="roundRect">
            <a:avLst>
              <a:gd name="adj" fmla="val 5085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26" name="Text 24"/>
          <p:cNvSpPr/>
          <p:nvPr/>
        </p:nvSpPr>
        <p:spPr>
          <a:xfrm>
            <a:off x="6419088" y="5175504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77E2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8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6995160" y="5138928"/>
            <a:ext cx="448056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Agentische Systeme scheitern an den Übergängen zwischen Automatismen, nicht in ihnen.</a:t>
            </a:r>
            <a:endParaRPr lang="en-US" sz="11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1518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SELBSTTEST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Prüfen Sie sich selbst — Antworten in den Notizen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11201400" cy="4892040"/>
          </a:xfrm>
          <a:prstGeom prst="roundRect">
            <a:avLst>
              <a:gd name="adj" fmla="val 1121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868680" y="1645920"/>
            <a:ext cx="10515600" cy="4389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lnSpc>
                <a:spcPct val="106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Warum wird die Policy zweimal geprüft (Anlage und Start)?</a:t>
            </a:r>
            <a:endParaRPr lang="en-US" sz="1300" dirty="0"/>
          </a:p>
          <a:p>
            <a:pPr marL="152400" indent="-152400">
              <a:lnSpc>
                <a:spcPct val="106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 unterscheidet einen Plan-Run von einem Build-Run — und warum ist die Asymmetrie Absicht?</a:t>
            </a:r>
            <a:endParaRPr lang="en-US" sz="1300" dirty="0"/>
          </a:p>
          <a:p>
            <a:pPr marL="152400" indent="-152400">
              <a:lnSpc>
                <a:spcPct val="106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Nennen Sie die vier Ereignisse, die die Korrekturschleife speisen.</a:t>
            </a:r>
            <a:endParaRPr lang="en-US" sz="1300" dirty="0"/>
          </a:p>
          <a:p>
            <a:pPr marL="152400" indent="-152400">
              <a:lnSpc>
                <a:spcPct val="106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Warum führt ein abgestürzter Reviewer zu ERROR und nie zu einem stillen Pass?</a:t>
            </a:r>
            <a:endParaRPr lang="en-US" sz="1300" dirty="0"/>
          </a:p>
          <a:p>
            <a:pPr marL="152400" indent="-152400">
              <a:lnSpc>
                <a:spcPct val="106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 prüft der Halluzinations-Reviewer — und warum gerade das?</a:t>
            </a:r>
            <a:endParaRPr lang="en-US" sz="1300" dirty="0"/>
          </a:p>
          <a:p>
            <a:pPr marL="152400" indent="-152400">
              <a:lnSpc>
                <a:spcPct val="106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Warum entfernt der Abo-Modus den API-Key aktiv aus der Subprozess-Umgebung?</a:t>
            </a:r>
            <a:endParaRPr lang="en-US" sz="1300" dirty="0"/>
          </a:p>
          <a:p>
            <a:pPr marL="152400" indent="-152400">
              <a:lnSpc>
                <a:spcPct val="106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Warum gibt es bewusst keinen Vektorspeicher?</a:t>
            </a:r>
            <a:endParaRPr lang="en-US" sz="1300" dirty="0"/>
          </a:p>
          <a:p>
            <a:pPr marL="152400" indent="-152400">
              <a:lnSpc>
                <a:spcPct val="106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Warum werden Zeitstempel vor der Signatur auf Millisekunden trunkiert?</a:t>
            </a:r>
            <a:endParaRPr lang="en-US" sz="1300" dirty="0"/>
          </a:p>
          <a:p>
            <a:pPr marL="152400" indent="-152400">
              <a:lnSpc>
                <a:spcPct val="106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 besagt „Single Writer per Workspace“ — und wo findet Parallelität stattdessen statt?</a:t>
            </a:r>
            <a:endParaRPr lang="en-US" sz="1300" dirty="0"/>
          </a:p>
          <a:p>
            <a:pPr marL="152400" indent="-152400">
              <a:lnSpc>
                <a:spcPct val="106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Warum ist die Rollback-Quote eine ausgewiesene Untergrenze?</a:t>
            </a:r>
            <a:endParaRPr lang="en-US" sz="13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1518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09728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VERTIEFUNG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Weiterlesen und Ausprobieren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640080" y="2560320"/>
            <a:ext cx="1078992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04000"/>
              </a:lnSpc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Vollständiges Whitepaper (Kapitel 1–21, u. a. ADRs und Werkzeugvergleich): janda.io / softwarefabrik.io</a:t>
            </a:r>
            <a:endParaRPr lang="en-US" sz="1400" dirty="0"/>
          </a:p>
          <a:p>
            <a:pPr marL="127000" indent="-127000">
              <a:lnSpc>
                <a:spcPct val="104000"/>
              </a:lnSpc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Live-Demo mit täglichem Datenreset: demo.softwarefabrik.io</a:t>
            </a:r>
            <a:endParaRPr lang="en-US" sz="1400" dirty="0"/>
          </a:p>
          <a:p>
            <a:pPr marL="127000" indent="-127000">
              <a:lnSpc>
                <a:spcPct val="104000"/>
              </a:lnSpc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Referenzen: EU AI Act — VO (EU) 2024/1689 · DORA — VO (EU) 2022/2554 · AGENTS.md (agents.md)</a:t>
            </a:r>
            <a:endParaRPr lang="en-US" sz="1400" dirty="0"/>
          </a:p>
          <a:p>
            <a:pPr marL="127000" indent="-127000">
              <a:lnSpc>
                <a:spcPct val="104000"/>
              </a:lnSpc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Lizenz des Sonderdrucks: CC BY 4.0 · Erhebungsstand: Release 0.30.0, 9. August 2026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5212080"/>
            <a:ext cx="2377440" cy="502920"/>
          </a:xfrm>
          <a:prstGeom prst="roundRect">
            <a:avLst>
              <a:gd name="adj" fmla="val 10909"/>
            </a:avLst>
          </a:prstGeom>
          <a:solidFill>
            <a:srgbClr val="272D35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640080" y="521208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 · SPEZIFIZIEREN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246120" y="5212080"/>
            <a:ext cx="2377440" cy="502920"/>
          </a:xfrm>
          <a:prstGeom prst="roundRect">
            <a:avLst>
              <a:gd name="adj" fmla="val 10909"/>
            </a:avLst>
          </a:prstGeom>
          <a:solidFill>
            <a:srgbClr val="272D35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3246120" y="521208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 · AUSFÜHREN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852160" y="5212080"/>
            <a:ext cx="2377440" cy="502920"/>
          </a:xfrm>
          <a:prstGeom prst="roundRect">
            <a:avLst>
              <a:gd name="adj" fmla="val 10909"/>
            </a:avLst>
          </a:prstGeom>
          <a:solidFill>
            <a:srgbClr val="272D35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5852160" y="521208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 · PRÜFEN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8458200" y="5212080"/>
            <a:ext cx="2377440" cy="502920"/>
          </a:xfrm>
          <a:prstGeom prst="roundRect">
            <a:avLst>
              <a:gd name="adj" fmla="val 10909"/>
            </a:avLst>
          </a:prstGeom>
          <a:solidFill>
            <a:srgbClr val="272D35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8458200" y="521208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 · BELEGEN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518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19.1 · EINORDNUNG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 ist die SoftwareFabrik?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11201400" cy="1234440"/>
          </a:xfrm>
          <a:prstGeom prst="roundRect">
            <a:avLst>
              <a:gd name="adj" fmla="val 4444"/>
            </a:avLst>
          </a:prstGeom>
          <a:solidFill>
            <a:srgbClr val="272D35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77240" y="1536192"/>
            <a:ext cx="10652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Eine Control Plane für agentische Softwareentwicklung. </a:t>
            </a:r>
            <a:pPr indent="0" marL="0">
              <a:buNone/>
            </a:pPr>
            <a:r>
              <a:rPr lang="en-US" sz="15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 schreibt keinen Code selbst und hostet kein Sprachmodell — sie steuert, begrenzt, protokolliert und bewertet die Arbeit externer Coding-Agenten und macht deren Ergebnis prüfbar.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2880360"/>
            <a:ext cx="5577840" cy="3291840"/>
          </a:xfrm>
          <a:prstGeom prst="roundRect">
            <a:avLst>
              <a:gd name="adj" fmla="val 1667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777240" y="3108960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Werkzeug vs. Prozess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77240" y="3520440"/>
            <a:ext cx="512064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Direkte CLI-Nutzung = Entwickler mit mächtigem Werkzeug</a:t>
            </a:r>
            <a:endParaRPr lang="en-US" sz="1250" dirty="0"/>
          </a:p>
          <a:p>
            <a:pPr marL="127000" indent="-1270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Fabrik = Entwicklungsprozess: Spezifikation, Freigabe, Isolation, Review, Nachvollziehbarkeit, Budget, Mandantentrennung</a:t>
            </a:r>
            <a:endParaRPr lang="en-US" sz="1250" dirty="0"/>
          </a:p>
          <a:p>
            <a:pPr marL="127000" indent="-1270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Produktisierte Umsetzung der Referenzarchitektur — vendor-neutral, erweitert um die Governance-Schicht regulierter Umfelder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355080" y="2880360"/>
            <a:ext cx="5349240" cy="3291840"/>
          </a:xfrm>
          <a:prstGeom prst="roundRect">
            <a:avLst>
              <a:gd name="adj" fmla="val 1667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6629400" y="3108960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Vier Verben, ein Auftrag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629400" y="3520440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steuern  </a:t>
            </a:r>
            <a:pPr indent="0" marL="0">
              <a:buNone/>
            </a:pPr>
            <a:r>
              <a:rPr lang="en-US" sz="12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Orchestrierung jedes Laufs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6629400" y="4087368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begrenzen  </a:t>
            </a:r>
            <a:pPr indent="0" marL="0">
              <a:buNone/>
            </a:pPr>
            <a:r>
              <a:rPr lang="en-US" sz="12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Sandbox, Policies, Budgets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629400" y="4654296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protokollieren  </a:t>
            </a:r>
            <a:pPr indent="0" marL="0">
              <a:buNone/>
            </a:pPr>
            <a:r>
              <a:rPr lang="en-US" sz="12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signierte Audit-Hashkette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629400" y="5221224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bewerten  </a:t>
            </a:r>
            <a:pPr indent="0" marL="0">
              <a:buNone/>
            </a:pPr>
            <a:r>
              <a:rPr lang="en-US" sz="125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Gate mit 6 Reviewern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518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19.1 · KERNABLAUF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 Vorhaben durchläuft die Fabrik in sechs Schritten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02920" y="1417320"/>
            <a:ext cx="3611880" cy="2240280"/>
          </a:xfrm>
          <a:prstGeom prst="roundRect">
            <a:avLst>
              <a:gd name="adj" fmla="val 2449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31520" y="1600200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371600" y="1600200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Erfassen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31520" y="2075688"/>
            <a:ext cx="3154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Sechsschrittiger Wizard: Idee, Zielplattform, Backend-/Frontend-Stack — 18 Templates inkl. Repository-Import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297680" y="1417320"/>
            <a:ext cx="3611880" cy="2240280"/>
          </a:xfrm>
          <a:prstGeom prst="roundRect">
            <a:avLst>
              <a:gd name="adj" fmla="val 2449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4526280" y="1600200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5166360" y="1600200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Spezifizieren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526280" y="2075688"/>
            <a:ext cx="3154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Versionierte Markdown-Artefakte (PROJECT.md, AGENTS.md, WORKFLOW.md …) — menschliche Absicht wird maschinenlesbar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8092440" y="1417320"/>
            <a:ext cx="3611880" cy="2240280"/>
          </a:xfrm>
          <a:prstGeom prst="roundRect">
            <a:avLst>
              <a:gd name="adj" fmla="val 2449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8321040" y="1600200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8961120" y="1600200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Ausführen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321040" y="2075688"/>
            <a:ext cx="3154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mit 7 Phasen; Agent in Sandbox, projektpersistenter Workspace, eigener Git-Branch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02920" y="3813048"/>
            <a:ext cx="3611880" cy="2240280"/>
          </a:xfrm>
          <a:prstGeom prst="roundRect">
            <a:avLst>
              <a:gd name="adj" fmla="val 2449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731520" y="3995928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371600" y="3995928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Prüfen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731520" y="4471416"/>
            <a:ext cx="3154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Read-only-Reviewer auf dem Diff; Quality Gate aggregiert zu PASS/WARN/FAIL — bis zu 2 automatische Korrekturen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297680" y="3813048"/>
            <a:ext cx="3611880" cy="2240280"/>
          </a:xfrm>
          <a:prstGeom prst="roundRect">
            <a:avLst>
              <a:gd name="adj" fmla="val 2449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21" name="Text 19"/>
          <p:cNvSpPr/>
          <p:nvPr/>
        </p:nvSpPr>
        <p:spPr>
          <a:xfrm>
            <a:off x="4526280" y="3995928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5166360" y="3995928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Übergeben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4526280" y="4471416"/>
            <a:ext cx="3154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Lokaler Merge oder Pull Request; auf Wunsch Warten auf grüne CI und Merge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8092440" y="3813048"/>
            <a:ext cx="3611880" cy="2240280"/>
          </a:xfrm>
          <a:prstGeom prst="roundRect">
            <a:avLst>
              <a:gd name="adj" fmla="val 2449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25" name="Text 23"/>
          <p:cNvSpPr/>
          <p:nvPr/>
        </p:nvSpPr>
        <p:spPr>
          <a:xfrm>
            <a:off x="8321040" y="3995928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8961120" y="3995928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Belegen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8321040" y="4471416"/>
            <a:ext cx="3154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Jeder relevante Schritt in signierter, append-only Audit-Hashkette; Warum-Trace je Run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518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19.1 · KENNZAHLEN DER CODEBASIS (STAND 0.30.0)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 bewusst konservativer Stack — gemessen, nicht geschätzt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2697480" cy="1371600"/>
          </a:xfrm>
          <a:prstGeom prst="roundRect">
            <a:avLst>
              <a:gd name="adj" fmla="val 4000"/>
            </a:avLst>
          </a:prstGeom>
          <a:solidFill>
            <a:srgbClr val="272D35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685800" y="1481328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421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176272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Produktivklassen (Java)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3355848" y="1371600"/>
            <a:ext cx="2697480" cy="1371600"/>
          </a:xfrm>
          <a:prstGeom prst="roundRect">
            <a:avLst>
              <a:gd name="adj" fmla="val 4000"/>
            </a:avLst>
          </a:prstGeom>
          <a:solidFill>
            <a:srgbClr val="272D35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3538728" y="1481328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~41.700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3538728" y="2176272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Zeilen Produktivcode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208776" y="1371600"/>
            <a:ext cx="2697480" cy="1371600"/>
          </a:xfrm>
          <a:prstGeom prst="roundRect">
            <a:avLst>
              <a:gd name="adj" fmla="val 4000"/>
            </a:avLst>
          </a:prstGeom>
          <a:solidFill>
            <a:srgbClr val="272D35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6391656" y="1481328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291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6391656" y="2176272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Testklassen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9061704" y="1371600"/>
            <a:ext cx="2697480" cy="1371600"/>
          </a:xfrm>
          <a:prstGeom prst="roundRect">
            <a:avLst>
              <a:gd name="adj" fmla="val 4000"/>
            </a:avLst>
          </a:prstGeom>
          <a:solidFill>
            <a:srgbClr val="272D35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9244584" y="1481328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9244584" y="2176272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fachliche Slices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02920" y="2907792"/>
            <a:ext cx="2697480" cy="1371600"/>
          </a:xfrm>
          <a:prstGeom prst="roundRect">
            <a:avLst>
              <a:gd name="adj" fmla="val 4000"/>
            </a:avLst>
          </a:prstGeom>
          <a:solidFill>
            <a:srgbClr val="272D35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685800" y="301752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58</a:t>
            </a:r>
            <a:endParaRPr lang="en-US" sz="3000" dirty="0"/>
          </a:p>
        </p:txBody>
      </p:sp>
      <p:sp>
        <p:nvSpPr>
          <p:cNvPr id="18" name="Text 16"/>
          <p:cNvSpPr/>
          <p:nvPr/>
        </p:nvSpPr>
        <p:spPr>
          <a:xfrm>
            <a:off x="685800" y="3712464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Datenbanktabellen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3355848" y="2907792"/>
            <a:ext cx="2697480" cy="1371600"/>
          </a:xfrm>
          <a:prstGeom prst="roundRect">
            <a:avLst>
              <a:gd name="adj" fmla="val 4000"/>
            </a:avLst>
          </a:prstGeom>
          <a:solidFill>
            <a:srgbClr val="272D35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3538728" y="301752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3000" dirty="0"/>
          </a:p>
        </p:txBody>
      </p:sp>
      <p:sp>
        <p:nvSpPr>
          <p:cNvPr id="21" name="Text 19"/>
          <p:cNvSpPr/>
          <p:nvPr/>
        </p:nvSpPr>
        <p:spPr>
          <a:xfrm>
            <a:off x="3538728" y="3712464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Execution-Adapter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6208776" y="2907792"/>
            <a:ext cx="2697480" cy="1371600"/>
          </a:xfrm>
          <a:prstGeom prst="roundRect">
            <a:avLst>
              <a:gd name="adj" fmla="val 4000"/>
            </a:avLst>
          </a:prstGeom>
          <a:solidFill>
            <a:srgbClr val="272D35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23" name="Text 21"/>
          <p:cNvSpPr/>
          <p:nvPr/>
        </p:nvSpPr>
        <p:spPr>
          <a:xfrm>
            <a:off x="6391656" y="301752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3000" dirty="0"/>
          </a:p>
        </p:txBody>
      </p:sp>
      <p:sp>
        <p:nvSpPr>
          <p:cNvPr id="24" name="Text 22"/>
          <p:cNvSpPr/>
          <p:nvPr/>
        </p:nvSpPr>
        <p:spPr>
          <a:xfrm>
            <a:off x="6391656" y="3712464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Review-Adapter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9061704" y="2907792"/>
            <a:ext cx="2697480" cy="1371600"/>
          </a:xfrm>
          <a:prstGeom prst="roundRect">
            <a:avLst>
              <a:gd name="adj" fmla="val 4000"/>
            </a:avLst>
          </a:prstGeom>
          <a:solidFill>
            <a:srgbClr val="272D35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26" name="Text 24"/>
          <p:cNvSpPr/>
          <p:nvPr/>
        </p:nvSpPr>
        <p:spPr>
          <a:xfrm>
            <a:off x="9244584" y="301752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</a:t>
            </a:r>
            <a:endParaRPr lang="en-US" sz="3000" dirty="0"/>
          </a:p>
        </p:txBody>
      </p:sp>
      <p:sp>
        <p:nvSpPr>
          <p:cNvPr id="27" name="Text 25"/>
          <p:cNvSpPr/>
          <p:nvPr/>
        </p:nvSpPr>
        <p:spPr>
          <a:xfrm>
            <a:off x="9244584" y="3712464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Releases (Apr–Aug 2026)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502920" y="4617720"/>
            <a:ext cx="11201400" cy="1645920"/>
          </a:xfrm>
          <a:prstGeom prst="roundRect">
            <a:avLst>
              <a:gd name="adj" fmla="val 3333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29" name="Text 27"/>
          <p:cNvSpPr/>
          <p:nvPr/>
        </p:nvSpPr>
        <p:spPr>
          <a:xfrm>
            <a:off x="777240" y="4800600"/>
            <a:ext cx="10607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Technologiestack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777240" y="5193792"/>
            <a:ext cx="106070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Java 25 · Spring Boot 4.0 · Thymeleaf + HTMX + SSE (kein SPA) · PostgreSQL 18 + Flyway (52 Migrationen) · Docker Compose</a:t>
            </a:r>
            <a:endParaRPr lang="en-US" sz="1200" dirty="0"/>
          </a:p>
          <a:p>
            <a:pPr marL="127000" indent="-1270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 Maven-Modul, ein Prozess, eine Datenbank — kein Cluster, kein Message-Broker: Die Komplexität liegt in der Steuerung von Nichtdeterminismus, nicht in der Infrastruktur</a:t>
            </a:r>
            <a:endParaRPr lang="en-US" sz="1200" dirty="0"/>
          </a:p>
          <a:p>
            <a:pPr marL="127000" indent="-1270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Coverage-Gate buildbrechend: Line ≥ 85 %, Branch ≥ 81 % (JaCoCo)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518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19.1 · ABGRENZUNG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Bewusste Nicht-Ziele — so wichtig wie der Funktionsumfang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02920" y="1508760"/>
            <a:ext cx="5486400" cy="2011680"/>
          </a:xfrm>
          <a:prstGeom prst="roundRect">
            <a:avLst>
              <a:gd name="adj" fmla="val 2727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58952" y="174650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9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280160" y="1764792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Kein Modell-Hosting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280160" y="2240280"/>
            <a:ext cx="44348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 Fabrik ist Steuerschicht, kein Inferenz-Stack. Lokale Modelle kommen per CLI dazu (z. B. Ollama).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217920" y="1508760"/>
            <a:ext cx="5486400" cy="2011680"/>
          </a:xfrm>
          <a:prstGeom prst="roundRect">
            <a:avLst>
              <a:gd name="adj" fmla="val 2727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6473952" y="174650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9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995160" y="1764792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Keine Web-IDE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995160" y="2240280"/>
            <a:ext cx="44348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Entwickelt wird weiter in IntelliJ oder VS Code — die Fabrik besitzt den Prozess, nicht den Editor.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02920" y="3749040"/>
            <a:ext cx="5486400" cy="2011680"/>
          </a:xfrm>
          <a:prstGeom prst="roundRect">
            <a:avLst>
              <a:gd name="adj" fmla="val 2727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758952" y="39867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9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1280160" y="4005072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Kein Consumer-SaaS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280160" y="4480560"/>
            <a:ext cx="44348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Zielbild ist die Installation im Unternehmen — bis hin zum Air-Gap-Betrieb.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217920" y="3749040"/>
            <a:ext cx="5486400" cy="2011680"/>
          </a:xfrm>
          <a:prstGeom prst="roundRect">
            <a:avLst>
              <a:gd name="adj" fmla="val 2727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6473952" y="39867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9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995160" y="4005072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Kein Zwang zu Infrastruktur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995160" y="4480560"/>
            <a:ext cx="44348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Kein Real-Time-Co-Editing, kein eigener Build-Server, kein Kubernetes-Zwang.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518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19.2 · SYSTEMKONTEXT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Drei menschliche Rollen, drei Klassen externer Systeme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02920" y="1417320"/>
            <a:ext cx="5577840" cy="4800600"/>
          </a:xfrm>
          <a:prstGeom prst="roundRect">
            <a:avLst>
              <a:gd name="adj" fmla="val 1143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77240" y="1645920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Menschen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" y="2103120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Architekt / Lead Developer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777240" y="2414016"/>
            <a:ext cx="5120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spezifiziert und gibt frei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77240" y="3127248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Auditor / Compliance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777240" y="3438144"/>
            <a:ext cx="5120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liest Nachweise — eigene Rolle als Konsequenz des Governance-Anspruchs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777240" y="4151376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Administrator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777240" y="4462272"/>
            <a:ext cx="5120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verwaltet Mandanten, Rollen und Policies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777240" y="5394960"/>
            <a:ext cx="5120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„Wer Nachweise verlangt, braucht eine Rolle, die sie liest.“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355080" y="1417320"/>
            <a:ext cx="5349240" cy="4800600"/>
          </a:xfrm>
          <a:prstGeom prst="roundRect">
            <a:avLst>
              <a:gd name="adj" fmla="val 1143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6629400" y="1645920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Externe Systeme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629400" y="2103120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Coding-Agenten (Subprozesse)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6629400" y="2414016"/>
            <a:ext cx="4846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Vendor-CLIs: Claude Code, Codex, Gemini, Aider, Kimi, lokales LLM · Cloud-Gateways: Bedrock, Vertex AI, Azure OpenAI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629400" y="3401568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Zielrepository + CI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6629400" y="3712464"/>
            <a:ext cx="4846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Git-Remote/GitHub: Push, Pull Request, CI-Status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629400" y="4700016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Scanner- &amp; Lizenzinfrastruktur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629400" y="5010912"/>
            <a:ext cx="4846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Trivy, OWASP DC · Keycloak + License-Service · PostgreSQL 18 für Runs, Artefakte, Audit-Kette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518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19.2 · BAUSTEINSICHT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Modularer Monolith mit maschinell erzwungenen Grenzen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5577840" cy="4892040"/>
          </a:xfrm>
          <a:prstGeom prst="roundRect">
            <a:avLst>
              <a:gd name="adj" fmla="val 1121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77240" y="1572768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 Schnitt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" y="1956816"/>
            <a:ext cx="512064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 Maven-Modul, ein Deployment-Artefakt, 30 Slices — je Bounded Context ein Paket mit eigenen Schichten (domain, application, web, infrastructure)</a:t>
            </a:r>
            <a:endParaRPr lang="en-US" sz="1200" dirty="0"/>
          </a:p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Externe Systeme (CLIs, Git, Maven, Scanner, GitHub-API) ausschließlich hinter Ports</a:t>
            </a:r>
            <a:endParaRPr lang="en-US" sz="1200" dirty="0"/>
          </a:p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+ execution ≈ ¼ der Codebasis: Die Steuerung des Nichtdeterminismus ist der Aufwand — Governance-Slices sind klein: Governance kostet Entwurfsdisziplin, nicht Code</a:t>
            </a:r>
            <a:endParaRPr lang="en-US" sz="1200" dirty="0"/>
          </a:p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Querschnittsfähigkeiten als Blatt-Slices (provenance, export …): konsumieren nur, werden nie konsumiert — null Modulzyklen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6355080" y="1371600"/>
            <a:ext cx="5349240" cy="4892040"/>
          </a:xfrm>
          <a:prstGeom prst="roundRect">
            <a:avLst>
              <a:gd name="adj" fmla="val 1121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6629400" y="1572768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Drei ArchUnit-Testklassen in jedem Build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629400" y="1956816"/>
            <a:ext cx="484632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Schichtenregeln: domain kennt weder web noch Execution-Infrastruktur; kein JpaRepository in web/application</a:t>
            </a:r>
            <a:endParaRPr lang="en-US" sz="1200" dirty="0"/>
          </a:p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Hexagonale Regeln: application/web kennen keine konkrete Adapter-Implementierung → Vendor-Kopplung bricht den Build</a:t>
            </a:r>
            <a:endParaRPr lang="en-US" sz="1200" dirty="0"/>
          </a:p>
          <a:p>
            <a:pPr marL="127000" indent="-1270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Debt-Ratchet (FreezingArchRule): bestehende Verstöße als versionierte Baseline eingefroren — neue brechen den Build, behobene verschwinden automatisch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629400" y="4892040"/>
            <a:ext cx="4800600" cy="1188720"/>
          </a:xfrm>
          <a:prstGeom prst="roundRect">
            <a:avLst>
              <a:gd name="adj" fmla="val 4615"/>
            </a:avLst>
          </a:prstGeom>
          <a:solidFill>
            <a:srgbClr val="12151A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6812280" y="5001768"/>
            <a:ext cx="4480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D9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Fallstrick: </a:t>
            </a:r>
            <a:pPr indent="0" marL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 Zyklen-Freeze kappt bei 100 Einträgen — darüber wird die Enumeration reihenfolgeabhängig: lokal grün, CI rot. Guardrails müssen selbst gewartet werden.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518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19.2 · DOMÄNENMODELL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11155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 Entwicklungsprozess selbst ist die Fachdomäne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5577840" cy="2788920"/>
          </a:xfrm>
          <a:prstGeom prst="roundRect">
            <a:avLst>
              <a:gd name="adj" fmla="val 1967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77240" y="1572768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Fachobjekte — nicht der generierte Code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" y="1975104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Spezifikation:  </a:t>
            </a:r>
            <a:pPr indent="0" marL="0">
              <a:buNone/>
            </a:pPr>
            <a:r>
              <a:rPr lang="en-US" sz="11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ProjectDefinition, PromptArtifact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77240" y="233172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Lauf:  </a:t>
            </a:r>
            <a:pPr indent="0" marL="0">
              <a:buNone/>
            </a:pPr>
            <a:r>
              <a:rPr lang="en-US" sz="11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Run mit RunPhase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77240" y="2688336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Backlog:  </a:t>
            </a:r>
            <a:pPr indent="0" marL="0">
              <a:buNone/>
            </a:pPr>
            <a:r>
              <a:rPr lang="en-US" sz="11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PlanItem mit Abhängigkeiten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77240" y="3044952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Freigabe:  </a:t>
            </a:r>
            <a:pPr indent="0" marL="0">
              <a:buNone/>
            </a:pPr>
            <a:r>
              <a:rPr lang="en-US" sz="11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ApprovalDecision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777240" y="3401568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Regelwerk:  </a:t>
            </a:r>
            <a:pPr indent="0" marL="0">
              <a:buNone/>
            </a:pPr>
            <a:r>
              <a:rPr lang="en-US" sz="11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PolicyDocument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77240" y="3758184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Nachweis:  </a:t>
            </a:r>
            <a:pPr indent="0" marL="0">
              <a:buNone/>
            </a:pPr>
            <a:r>
              <a:rPr lang="en-US" sz="1100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AuditEvent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355080" y="1371600"/>
            <a:ext cx="5349240" cy="2788920"/>
          </a:xfrm>
          <a:prstGeom prst="roundRect">
            <a:avLst>
              <a:gd name="adj" fmla="val 1967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6629400" y="1572768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Bewusste Pragmatik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629400" y="1956816"/>
            <a:ext cx="484632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Domänenaggregat = JPA-Entität (dieselbe Klasse): kein separates Persistenzmodell, kein Mapping-Code</a:t>
            </a:r>
            <a:endParaRPr lang="en-US" sz="1200" dirty="0"/>
          </a:p>
          <a:p>
            <a:pPr marL="127000" indent="-1270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E9EC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Für die reine DDD-Lehre ein Verstoß — hier eine dokumentierte Abwägung zugunsten der Umsetzungsgeschwindigkeit</a:t>
            </a:r>
            <a:endParaRPr lang="en-US" sz="1200" dirty="0"/>
          </a:p>
          <a:p>
            <a:pPr marL="127000" indent="-1270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den ArchUnit-Regeln bewusst ausgespart statt stillschweigend gebrochen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02920" y="4389120"/>
            <a:ext cx="11201400" cy="1874520"/>
          </a:xfrm>
          <a:prstGeom prst="roundRect">
            <a:avLst>
              <a:gd name="adj" fmla="val 2927"/>
            </a:avLst>
          </a:prstGeom>
          <a:solidFill>
            <a:srgbClr val="1F242B"/>
          </a:solidFill>
          <a:ln w="9525">
            <a:solidFill>
              <a:srgbClr val="3A424C"/>
            </a:solidFill>
            <a:prstDash val="solid"/>
          </a:ln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777240" y="4572000"/>
            <a:ext cx="10607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 Migrationsverlauf als Reifungskurve (V1–V54)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777240" y="5029200"/>
            <a:ext cx="14813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V1–V9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777240" y="5321808"/>
            <a:ext cx="14813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Werkzeug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2075688" y="501091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4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2313432" y="5029200"/>
            <a:ext cx="14813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V12–V18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2313432" y="5321808"/>
            <a:ext cx="14813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Prozess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3611880" y="501091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4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3849624" y="5029200"/>
            <a:ext cx="14813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V19–V25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3849624" y="5321808"/>
            <a:ext cx="14813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Lebenszyklus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5148072" y="501091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4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5385816" y="5029200"/>
            <a:ext cx="14813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V26–V33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5385816" y="5321808"/>
            <a:ext cx="14813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Mandanten + Nachweis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6684264" y="501091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4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6922008" y="5029200"/>
            <a:ext cx="14813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V34–V39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6922008" y="5321808"/>
            <a:ext cx="14813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Repo-Realität, Skills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8220456" y="501091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4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8458200" y="5029200"/>
            <a:ext cx="14813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V40–V45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8458200" y="5321808"/>
            <a:ext cx="14813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Workflow-Ebene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9756648" y="501091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4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9994392" y="5029200"/>
            <a:ext cx="14813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E8A3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V46–V54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9994392" y="5321808"/>
            <a:ext cx="14813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A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Verträge, Messung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2026-08-09T10:24:47Z</dcterms:created>
  <dcterms:modified xsi:type="dcterms:W3CDTF">2026-08-09T10:24:47Z</dcterms:modified>
</cp:coreProperties>
</file>